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47" r:id="rId4"/>
  </p:sldMasterIdLst>
  <p:notesMasterIdLst>
    <p:notesMasterId r:id="rId19"/>
  </p:notesMasterIdLst>
  <p:handoutMasterIdLst>
    <p:handoutMasterId r:id="rId20"/>
  </p:handoutMasterIdLst>
  <p:sldIdLst>
    <p:sldId id="306" r:id="rId5"/>
    <p:sldId id="8034" r:id="rId6"/>
    <p:sldId id="8088" r:id="rId7"/>
    <p:sldId id="8089" r:id="rId8"/>
    <p:sldId id="8090" r:id="rId9"/>
    <p:sldId id="8052" r:id="rId10"/>
    <p:sldId id="8087" r:id="rId11"/>
    <p:sldId id="8086" r:id="rId12"/>
    <p:sldId id="570" r:id="rId13"/>
    <p:sldId id="8078" r:id="rId14"/>
    <p:sldId id="8077" r:id="rId15"/>
    <p:sldId id="393" r:id="rId16"/>
    <p:sldId id="7834" r:id="rId17"/>
    <p:sldId id="8079"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oboto" pitchFamily="2" charset="0"/>
      <p:regular r:id="rId25"/>
      <p:bold r:id="rId26"/>
      <p:italic r:id="rId27"/>
      <p:boldItalic r:id="rId28"/>
    </p:embeddedFont>
    <p:embeddedFont>
      <p:font typeface="Roboto Light" pitchFamily="2" charset="0"/>
      <p:regular r:id="rId29"/>
      <p:italic r:id="rId30"/>
    </p:embeddedFont>
    <p:embeddedFont>
      <p:font typeface="Roboto Medium" pitchFamily="2" charset="0"/>
      <p:regular r:id="rId31"/>
      <p:bold r:id="rId32"/>
      <p:italic r:id="rId33"/>
      <p:boldItalic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 Case Studies" id="{A75E1FA0-35F9-7742-9E83-E12CC38CBB5E}">
          <p14:sldIdLst>
            <p14:sldId id="306"/>
            <p14:sldId id="8034"/>
            <p14:sldId id="8088"/>
            <p14:sldId id="8089"/>
            <p14:sldId id="8090"/>
            <p14:sldId id="8052"/>
            <p14:sldId id="8087"/>
            <p14:sldId id="8086"/>
            <p14:sldId id="570"/>
            <p14:sldId id="8078"/>
            <p14:sldId id="8077"/>
            <p14:sldId id="393"/>
            <p14:sldId id="7834"/>
            <p14:sldId id="8079"/>
          </p14:sldIdLst>
        </p14:section>
      </p14:sectionLst>
    </p:ext>
    <p:ext uri="{EFAFB233-063F-42B5-8137-9DF3F51BA10A}">
      <p15:sldGuideLst xmlns:p15="http://schemas.microsoft.com/office/powerpoint/2012/main">
        <p15:guide id="1" orient="horz" pos="935"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85C"/>
    <a:srgbClr val="0B242C"/>
    <a:srgbClr val="CFE2F0"/>
    <a:srgbClr val="9FC4E1"/>
    <a:srgbClr val="70A6D3"/>
    <a:srgbClr val="156DB6"/>
    <a:srgbClr val="0A5692"/>
    <a:srgbClr val="12426E"/>
    <a:srgbClr val="082B49"/>
    <a:srgbClr val="E1F3F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CF939-93BF-4E14-889C-731C15D7F08D}" v="10" dt="2021-11-03T16:56:39.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98" autoAdjust="0"/>
    <p:restoredTop sz="22717" autoAdjust="0"/>
  </p:normalViewPr>
  <p:slideViewPr>
    <p:cSldViewPr snapToGrid="0">
      <p:cViewPr varScale="1">
        <p:scale>
          <a:sx n="18" d="100"/>
          <a:sy n="18" d="100"/>
        </p:scale>
        <p:origin x="2792" y="32"/>
      </p:cViewPr>
      <p:guideLst>
        <p:guide orient="horz" pos="935"/>
        <p:guide pos="3840"/>
      </p:guideLst>
    </p:cSldViewPr>
  </p:slideViewPr>
  <p:notesTextViewPr>
    <p:cViewPr>
      <p:scale>
        <a:sx n="150" d="100"/>
        <a:sy n="150" d="100"/>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userId="eaff2785-b27c-4813-b8df-1f232dab874f" providerId="ADAL" clId="{2C3CF939-93BF-4E14-889C-731C15D7F08D}"/>
    <pc:docChg chg="undo custSel addSld delSld modSld modSection">
      <pc:chgData name="Steven" userId="eaff2785-b27c-4813-b8df-1f232dab874f" providerId="ADAL" clId="{2C3CF939-93BF-4E14-889C-731C15D7F08D}" dt="2021-11-03T17:20:21.339" v="6039" actId="6549"/>
      <pc:docMkLst>
        <pc:docMk/>
      </pc:docMkLst>
      <pc:sldChg chg="modNotesTx">
        <pc:chgData name="Steven" userId="eaff2785-b27c-4813-b8df-1f232dab874f" providerId="ADAL" clId="{2C3CF939-93BF-4E14-889C-731C15D7F08D}" dt="2021-11-03T16:52:35.438" v="5488" actId="255"/>
        <pc:sldMkLst>
          <pc:docMk/>
          <pc:sldMk cId="154030442" sldId="306"/>
        </pc:sldMkLst>
      </pc:sldChg>
      <pc:sldChg chg="del">
        <pc:chgData name="Steven" userId="eaff2785-b27c-4813-b8df-1f232dab874f" providerId="ADAL" clId="{2C3CF939-93BF-4E14-889C-731C15D7F08D}" dt="2021-11-03T16:37:28.898" v="5466" actId="47"/>
        <pc:sldMkLst>
          <pc:docMk/>
          <pc:sldMk cId="1019871507" sldId="309"/>
        </pc:sldMkLst>
      </pc:sldChg>
      <pc:sldChg chg="modNotesTx">
        <pc:chgData name="Steven" userId="eaff2785-b27c-4813-b8df-1f232dab874f" providerId="ADAL" clId="{2C3CF939-93BF-4E14-889C-731C15D7F08D}" dt="2021-11-03T16:25:30.461" v="5454" actId="20577"/>
        <pc:sldMkLst>
          <pc:docMk/>
          <pc:sldMk cId="3913746959" sldId="393"/>
        </pc:sldMkLst>
      </pc:sldChg>
      <pc:sldChg chg="modNotesTx">
        <pc:chgData name="Steven" userId="eaff2785-b27c-4813-b8df-1f232dab874f" providerId="ADAL" clId="{2C3CF939-93BF-4E14-889C-731C15D7F08D}" dt="2021-11-03T17:11:11.109" v="5910" actId="20577"/>
        <pc:sldMkLst>
          <pc:docMk/>
          <pc:sldMk cId="4158574272" sldId="570"/>
        </pc:sldMkLst>
      </pc:sldChg>
      <pc:sldChg chg="del">
        <pc:chgData name="Steven" userId="eaff2785-b27c-4813-b8df-1f232dab874f" providerId="ADAL" clId="{2C3CF939-93BF-4E14-889C-731C15D7F08D}" dt="2021-11-03T16:37:26.134" v="5460" actId="47"/>
        <pc:sldMkLst>
          <pc:docMk/>
          <pc:sldMk cId="834363499" sldId="7820"/>
        </pc:sldMkLst>
      </pc:sldChg>
      <pc:sldChg chg="del">
        <pc:chgData name="Steven" userId="eaff2785-b27c-4813-b8df-1f232dab874f" providerId="ADAL" clId="{2C3CF939-93BF-4E14-889C-731C15D7F08D}" dt="2021-11-03T16:37:05.868" v="5456" actId="47"/>
        <pc:sldMkLst>
          <pc:docMk/>
          <pc:sldMk cId="2618410187" sldId="7823"/>
        </pc:sldMkLst>
      </pc:sldChg>
      <pc:sldChg chg="modNotesTx">
        <pc:chgData name="Steven" userId="eaff2785-b27c-4813-b8df-1f232dab874f" providerId="ADAL" clId="{2C3CF939-93BF-4E14-889C-731C15D7F08D}" dt="2021-11-03T16:26:00.082" v="5455"/>
        <pc:sldMkLst>
          <pc:docMk/>
          <pc:sldMk cId="2898907895" sldId="7834"/>
        </pc:sldMkLst>
      </pc:sldChg>
      <pc:sldChg chg="del">
        <pc:chgData name="Steven" userId="eaff2785-b27c-4813-b8df-1f232dab874f" providerId="ADAL" clId="{2C3CF939-93BF-4E14-889C-731C15D7F08D}" dt="2021-11-03T16:37:26.619" v="5461" actId="47"/>
        <pc:sldMkLst>
          <pc:docMk/>
          <pc:sldMk cId="3931970690" sldId="8032"/>
        </pc:sldMkLst>
      </pc:sldChg>
      <pc:sldChg chg="add del">
        <pc:chgData name="Steven" userId="eaff2785-b27c-4813-b8df-1f232dab874f" providerId="ADAL" clId="{2C3CF939-93BF-4E14-889C-731C15D7F08D}" dt="2021-11-03T16:47:08.286" v="5485"/>
        <pc:sldMkLst>
          <pc:docMk/>
          <pc:sldMk cId="799936209" sldId="8034"/>
        </pc:sldMkLst>
      </pc:sldChg>
      <pc:sldChg chg="modNotesTx">
        <pc:chgData name="Steven" userId="eaff2785-b27c-4813-b8df-1f232dab874f" providerId="ADAL" clId="{2C3CF939-93BF-4E14-889C-731C15D7F08D}" dt="2021-11-03T17:20:13.809" v="6037" actId="20577"/>
        <pc:sldMkLst>
          <pc:docMk/>
          <pc:sldMk cId="477544878" sldId="8052"/>
        </pc:sldMkLst>
      </pc:sldChg>
      <pc:sldChg chg="del">
        <pc:chgData name="Steven" userId="eaff2785-b27c-4813-b8df-1f232dab874f" providerId="ADAL" clId="{2C3CF939-93BF-4E14-889C-731C15D7F08D}" dt="2021-11-03T16:37:27.892" v="5464" actId="47"/>
        <pc:sldMkLst>
          <pc:docMk/>
          <pc:sldMk cId="2062247799" sldId="8059"/>
        </pc:sldMkLst>
      </pc:sldChg>
      <pc:sldChg chg="del">
        <pc:chgData name="Steven" userId="eaff2785-b27c-4813-b8df-1f232dab874f" providerId="ADAL" clId="{2C3CF939-93BF-4E14-889C-731C15D7F08D}" dt="2021-11-03T16:37:27.028" v="5462" actId="47"/>
        <pc:sldMkLst>
          <pc:docMk/>
          <pc:sldMk cId="4033981156" sldId="8063"/>
        </pc:sldMkLst>
      </pc:sldChg>
      <pc:sldChg chg="modNotesTx">
        <pc:chgData name="Steven" userId="eaff2785-b27c-4813-b8df-1f232dab874f" providerId="ADAL" clId="{2C3CF939-93BF-4E14-889C-731C15D7F08D}" dt="2021-11-03T16:19:02.947" v="5095" actId="20577"/>
        <pc:sldMkLst>
          <pc:docMk/>
          <pc:sldMk cId="2160012692" sldId="8077"/>
        </pc:sldMkLst>
      </pc:sldChg>
      <pc:sldChg chg="modNotesTx">
        <pc:chgData name="Steven" userId="eaff2785-b27c-4813-b8df-1f232dab874f" providerId="ADAL" clId="{2C3CF939-93BF-4E14-889C-731C15D7F08D}" dt="2021-11-03T16:03:05.617" v="3635" actId="20577"/>
        <pc:sldMkLst>
          <pc:docMk/>
          <pc:sldMk cId="3518459699" sldId="8078"/>
        </pc:sldMkLst>
      </pc:sldChg>
      <pc:sldChg chg="del">
        <pc:chgData name="Steven" userId="eaff2785-b27c-4813-b8df-1f232dab874f" providerId="ADAL" clId="{2C3CF939-93BF-4E14-889C-731C15D7F08D}" dt="2021-11-03T16:37:24.360" v="5459" actId="47"/>
        <pc:sldMkLst>
          <pc:docMk/>
          <pc:sldMk cId="2742174564" sldId="8082"/>
        </pc:sldMkLst>
      </pc:sldChg>
      <pc:sldChg chg="del">
        <pc:chgData name="Steven" userId="eaff2785-b27c-4813-b8df-1f232dab874f" providerId="ADAL" clId="{2C3CF939-93BF-4E14-889C-731C15D7F08D}" dt="2021-11-03T16:37:24.360" v="5459" actId="47"/>
        <pc:sldMkLst>
          <pc:docMk/>
          <pc:sldMk cId="3823442014" sldId="8083"/>
        </pc:sldMkLst>
      </pc:sldChg>
      <pc:sldChg chg="del">
        <pc:chgData name="Steven" userId="eaff2785-b27c-4813-b8df-1f232dab874f" providerId="ADAL" clId="{2C3CF939-93BF-4E14-889C-731C15D7F08D}" dt="2021-11-03T16:37:27.467" v="5463" actId="47"/>
        <pc:sldMkLst>
          <pc:docMk/>
          <pc:sldMk cId="3600344022" sldId="8084"/>
        </pc:sldMkLst>
      </pc:sldChg>
      <pc:sldChg chg="del">
        <pc:chgData name="Steven" userId="eaff2785-b27c-4813-b8df-1f232dab874f" providerId="ADAL" clId="{2C3CF939-93BF-4E14-889C-731C15D7F08D}" dt="2021-11-03T16:37:28.382" v="5465" actId="47"/>
        <pc:sldMkLst>
          <pc:docMk/>
          <pc:sldMk cId="4107674109" sldId="8085"/>
        </pc:sldMkLst>
      </pc:sldChg>
      <pc:sldChg chg="modNotesTx">
        <pc:chgData name="Steven" userId="eaff2785-b27c-4813-b8df-1f232dab874f" providerId="ADAL" clId="{2C3CF939-93BF-4E14-889C-731C15D7F08D}" dt="2021-11-03T16:22:05.475" v="5159" actId="20577"/>
        <pc:sldMkLst>
          <pc:docMk/>
          <pc:sldMk cId="1050882885" sldId="8086"/>
        </pc:sldMkLst>
      </pc:sldChg>
      <pc:sldChg chg="modNotesTx">
        <pc:chgData name="Steven" userId="eaff2785-b27c-4813-b8df-1f232dab874f" providerId="ADAL" clId="{2C3CF939-93BF-4E14-889C-731C15D7F08D}" dt="2021-11-03T17:20:21.339" v="6039" actId="6549"/>
        <pc:sldMkLst>
          <pc:docMk/>
          <pc:sldMk cId="1409850112" sldId="8087"/>
        </pc:sldMkLst>
      </pc:sldChg>
      <pc:sldChg chg="add modNotesTx">
        <pc:chgData name="Steven" userId="eaff2785-b27c-4813-b8df-1f232dab874f" providerId="ADAL" clId="{2C3CF939-93BF-4E14-889C-731C15D7F08D}" dt="2021-11-03T16:59:36.968" v="5736" actId="20577"/>
        <pc:sldMkLst>
          <pc:docMk/>
          <pc:sldMk cId="4281155448" sldId="8088"/>
        </pc:sldMkLst>
      </pc:sldChg>
      <pc:sldChg chg="add modNotesTx">
        <pc:chgData name="Steven" userId="eaff2785-b27c-4813-b8df-1f232dab874f" providerId="ADAL" clId="{2C3CF939-93BF-4E14-889C-731C15D7F08D}" dt="2021-11-03T16:46:16.569" v="5484"/>
        <pc:sldMkLst>
          <pc:docMk/>
          <pc:sldMk cId="512892477" sldId="8089"/>
        </pc:sldMkLst>
      </pc:sldChg>
      <pc:sldChg chg="add modNotesTx">
        <pc:chgData name="Steven" userId="eaff2785-b27c-4813-b8df-1f232dab874f" providerId="ADAL" clId="{2C3CF939-93BF-4E14-889C-731C15D7F08D}" dt="2021-11-03T16:56:48.648" v="5491"/>
        <pc:sldMkLst>
          <pc:docMk/>
          <pc:sldMk cId="3604307298" sldId="8090"/>
        </pc:sldMkLst>
      </pc:sldChg>
      <pc:sldMasterChg chg="delSldLayout">
        <pc:chgData name="Steven" userId="eaff2785-b27c-4813-b8df-1f232dab874f" providerId="ADAL" clId="{2C3CF939-93BF-4E14-889C-731C15D7F08D}" dt="2021-11-03T16:37:05.868" v="5456" actId="47"/>
        <pc:sldMasterMkLst>
          <pc:docMk/>
          <pc:sldMasterMk cId="1907351106" sldId="2147483847"/>
        </pc:sldMasterMkLst>
        <pc:sldLayoutChg chg="del">
          <pc:chgData name="Steven" userId="eaff2785-b27c-4813-b8df-1f232dab874f" providerId="ADAL" clId="{2C3CF939-93BF-4E14-889C-731C15D7F08D}" dt="2021-11-03T16:37:05.868" v="5456" actId="47"/>
          <pc:sldLayoutMkLst>
            <pc:docMk/>
            <pc:sldMasterMk cId="1907351106" sldId="2147483847"/>
            <pc:sldLayoutMk cId="935765453" sldId="214748393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D5D3D9-11B0-450C-A98C-77F1F3F8F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59A32D0-FC9D-43B7-BA43-8CAF3D5DA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14889C-0FB4-4CA2-A63B-A9B7E14B0D45}" type="datetimeFigureOut">
              <a:rPr lang="en-GB" smtClean="0"/>
              <a:t>03/11/2021</a:t>
            </a:fld>
            <a:endParaRPr lang="en-GB"/>
          </a:p>
        </p:txBody>
      </p:sp>
      <p:sp>
        <p:nvSpPr>
          <p:cNvPr id="4" name="Footer Placeholder 3">
            <a:extLst>
              <a:ext uri="{FF2B5EF4-FFF2-40B4-BE49-F238E27FC236}">
                <a16:creationId xmlns:a16="http://schemas.microsoft.com/office/drawing/2014/main" id="{A34B99FC-F088-42F8-824A-C3389C5129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0817623-0812-4D71-95D8-58A0352D25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06B93B-B439-4686-A838-76BC4B40A2C7}" type="slidenum">
              <a:rPr lang="en-GB" smtClean="0"/>
              <a:t>‹#›</a:t>
            </a:fld>
            <a:endParaRPr lang="en-GB"/>
          </a:p>
        </p:txBody>
      </p:sp>
    </p:spTree>
    <p:extLst>
      <p:ext uri="{BB962C8B-B14F-4D97-AF65-F5344CB8AC3E}">
        <p14:creationId xmlns:p14="http://schemas.microsoft.com/office/powerpoint/2010/main" val="737942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219D6-E2A5-40C1-8FA0-B66A57CB2944}" type="datetimeFigureOut">
              <a:rPr lang="en-GB" smtClean="0"/>
              <a:t>03/11/2021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8C159-E797-4669-A2E8-58ADA9D18173}" type="slidenum">
              <a:rPr lang="en-GB" smtClean="0"/>
              <a:t>‹#›</a:t>
            </a:fld>
            <a:endParaRPr lang="en-GB"/>
          </a:p>
        </p:txBody>
      </p:sp>
    </p:spTree>
    <p:extLst>
      <p:ext uri="{BB962C8B-B14F-4D97-AF65-F5344CB8AC3E}">
        <p14:creationId xmlns:p14="http://schemas.microsoft.com/office/powerpoint/2010/main" val="179981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0"/>
              </a:spcAft>
            </a:pPr>
            <a:r>
              <a:rPr lang="en-US" sz="1000" dirty="0">
                <a:effectLst/>
                <a:latin typeface="Calibri" panose="020F0502020204030204" pitchFamily="34" charset="0"/>
                <a:ea typeface="Calibri" panose="020F0502020204030204" pitchFamily="34" charset="0"/>
                <a:cs typeface="Calibri" panose="020F0502020204030204" pitchFamily="34" charset="0"/>
              </a:rPr>
              <a:t>Moderator script for webinar, </a:t>
            </a:r>
            <a:r>
              <a:rPr lang="en-US" sz="1000" b="1" dirty="0">
                <a:effectLst/>
                <a:latin typeface="Calibri" panose="020F0502020204030204" pitchFamily="34" charset="0"/>
                <a:ea typeface="Calibri" panose="020F0502020204030204" pitchFamily="34" charset="0"/>
                <a:cs typeface="Calibri" panose="020F0502020204030204" pitchFamily="34" charset="0"/>
              </a:rPr>
              <a:t>Addressing Drug Safety Challenges for Small &amp; Emerging Biopharma</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000" dirty="0">
                <a:effectLst/>
                <a:latin typeface="Calibri" panose="020F0502020204030204" pitchFamily="34" charset="0"/>
                <a:ea typeface="Calibri" panose="020F0502020204030204" pitchFamily="34" charset="0"/>
                <a:cs typeface="Calibri" panose="020F0502020204030204" pitchFamily="34" charset="0"/>
              </a:rPr>
              <a:t>November 3, 2021 • 1:00 pm EDT</a:t>
            </a:r>
            <a:br>
              <a:rPr lang="en-US" sz="1000" dirty="0">
                <a:effectLst/>
                <a:latin typeface="Calibri" panose="020F0502020204030204" pitchFamily="34" charset="0"/>
                <a:ea typeface="Calibri" panose="020F0502020204030204" pitchFamily="34" charset="0"/>
                <a:cs typeface="Calibri" panose="020F0502020204030204" pitchFamily="34" charset="0"/>
              </a:rPr>
            </a:b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000" dirty="0">
                <a:effectLst/>
                <a:latin typeface="Calibri" panose="020F0502020204030204" pitchFamily="34" charset="0"/>
                <a:ea typeface="Calibri" panose="020F0502020204030204" pitchFamily="34" charset="0"/>
                <a:cs typeface="Calibri" panose="020F0502020204030204" pitchFamily="34" charset="0"/>
              </a:rPr>
              <a:t>Hello everyone and thank you all for joining us today for our webinar titled, “Addressing Drug Safety Challenges for Small &amp; Emerging Biopharma”. My name is </a:t>
            </a:r>
            <a:r>
              <a:rPr lang="en-US" sz="1000" b="1" dirty="0">
                <a:effectLst/>
                <a:latin typeface="Calibri" panose="020F0502020204030204" pitchFamily="34" charset="0"/>
                <a:ea typeface="Calibri" panose="020F0502020204030204" pitchFamily="34" charset="0"/>
                <a:cs typeface="Calibri" panose="020F0502020204030204" pitchFamily="34" charset="0"/>
              </a:rPr>
              <a:t>Steven Beales</a:t>
            </a:r>
            <a:r>
              <a:rPr lang="en-US" sz="1000" dirty="0">
                <a:effectLst/>
                <a:latin typeface="Calibri" panose="020F0502020204030204" pitchFamily="34" charset="0"/>
                <a:ea typeface="Calibri" panose="020F0502020204030204" pitchFamily="34" charset="0"/>
                <a:cs typeface="Calibri" panose="020F0502020204030204" pitchFamily="34" charset="0"/>
              </a:rPr>
              <a:t> and I am the </a:t>
            </a:r>
            <a:r>
              <a:rPr lang="en-US" sz="1000" b="1" dirty="0">
                <a:effectLst/>
                <a:latin typeface="Calibri" panose="020F0502020204030204" pitchFamily="34" charset="0"/>
                <a:ea typeface="Calibri" panose="020F0502020204030204" pitchFamily="34" charset="0"/>
                <a:cs typeface="Calibri" panose="020F0502020204030204" pitchFamily="34" charset="0"/>
              </a:rPr>
              <a:t>SVP of our Scientific and Regulatory group at WCG</a:t>
            </a:r>
            <a:r>
              <a:rPr lang="en-US" sz="1000" dirty="0">
                <a:effectLst/>
                <a:latin typeface="Calibri" panose="020F0502020204030204" pitchFamily="34" charset="0"/>
                <a:ea typeface="Calibri" panose="020F0502020204030204" pitchFamily="34" charset="0"/>
                <a:cs typeface="Calibri" panose="020F0502020204030204" pitchFamily="34" charset="0"/>
              </a:rPr>
              <a:t>.  I’ll be joined by my colleague Angela Pitwood. We’re glad to have you all here today!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000" dirty="0">
                <a:effectLst/>
                <a:latin typeface="Calibri" panose="020F0502020204030204" pitchFamily="34" charset="0"/>
                <a:ea typeface="Calibri" panose="020F0502020204030204" pitchFamily="34" charset="0"/>
                <a:cs typeface="Calibri" panose="020F0502020204030204" pitchFamily="34"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000" dirty="0">
                <a:effectLst/>
                <a:latin typeface="Calibri" panose="020F0502020204030204" pitchFamily="34" charset="0"/>
                <a:ea typeface="Calibri" panose="020F0502020204030204" pitchFamily="34" charset="0"/>
                <a:cs typeface="Calibri" panose="020F0502020204030204" pitchFamily="34" charset="0"/>
              </a:rPr>
              <a:t>Now, let’s get started.  We’re going to hear from Angela and myself, and then we’ll move on to answering some of your questions. If you would like to ask a question, click on the Q&amp;A icon located at the bottom of your screen to open the question panel. Type your question and click Send. If we run out of time to answer your question during today’s session, we will follow-up with you immediately afterwards.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Calibri" panose="020F0502020204030204" pitchFamily="34" charset="0"/>
              </a:rPr>
              <a:t> </a:t>
            </a:r>
          </a:p>
          <a:p>
            <a:endParaRPr lang="en-US" sz="1000" dirty="0"/>
          </a:p>
        </p:txBody>
      </p:sp>
      <p:sp>
        <p:nvSpPr>
          <p:cNvPr id="4" name="Slide Number Placeholder 3"/>
          <p:cNvSpPr>
            <a:spLocks noGrp="1"/>
          </p:cNvSpPr>
          <p:nvPr>
            <p:ph type="sldNum" sz="quarter" idx="5"/>
          </p:nvPr>
        </p:nvSpPr>
        <p:spPr/>
        <p:txBody>
          <a:bodyPr/>
          <a:lstStyle/>
          <a:p>
            <a:fld id="{0698C159-E797-4669-A2E8-58ADA9D18173}" type="slidenum">
              <a:rPr lang="en-GB" smtClean="0"/>
              <a:t>1</a:t>
            </a:fld>
            <a:endParaRPr lang="en-GB"/>
          </a:p>
        </p:txBody>
      </p:sp>
    </p:spTree>
    <p:extLst>
      <p:ext uri="{BB962C8B-B14F-4D97-AF65-F5344CB8AC3E}">
        <p14:creationId xmlns:p14="http://schemas.microsoft.com/office/powerpoint/2010/main" val="402744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advantages of fully automating drug safety submissions to sites, ethics committees and gateway health authorities include elimination of the cost and quality issues of doing this manually, minimization of burden on site and CRAs by automatically recording delivery and acknowledgement of safety report with a single click, secure blinded and unblinded distribution and perpetual digital inspection readiness, which regulatory agencies have come to increasingly expect during COVID.</a:t>
            </a:r>
          </a:p>
        </p:txBody>
      </p:sp>
      <p:sp>
        <p:nvSpPr>
          <p:cNvPr id="4" name="Slide Number Placeholder 3"/>
          <p:cNvSpPr>
            <a:spLocks noGrp="1"/>
          </p:cNvSpPr>
          <p:nvPr>
            <p:ph type="sldNum" sz="quarter" idx="5"/>
          </p:nvPr>
        </p:nvSpPr>
        <p:spPr/>
        <p:txBody>
          <a:bodyPr/>
          <a:lstStyle/>
          <a:p>
            <a:fld id="{0698C159-E797-4669-A2E8-58ADA9D18173}" type="slidenum">
              <a:rPr lang="en-GB" smtClean="0"/>
              <a:t>11</a:t>
            </a:fld>
            <a:endParaRPr lang="en-GB"/>
          </a:p>
        </p:txBody>
      </p:sp>
    </p:spTree>
    <p:extLst>
      <p:ext uri="{BB962C8B-B14F-4D97-AF65-F5344CB8AC3E}">
        <p14:creationId xmlns:p14="http://schemas.microsoft.com/office/powerpoint/2010/main" val="2489519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advantage WCG offers are access to independent expert committees – data monitoring, safety assessment and endpoint adjudication. These are led by Janet Wittes and Jon Seltzer, 2 of the foremost experts on statistics and committees. We supply expert statisticians to run aggregate analyses on your compounds looking for safety signals that show greater frequencies or severities of adverse reactions than expected in your drug or the control group or the background population and expert physicians with specialized safety skills in your therapeutic area.</a:t>
            </a:r>
          </a:p>
          <a:p>
            <a:endParaRPr lang="en-US" dirty="0"/>
          </a:p>
          <a:p>
            <a:r>
              <a:rPr lang="en-US" dirty="0"/>
              <a:t>I’ll close with words from Bob Temple, the FDA deputy director, who spoke earlier this summer on over- reporting with Jacqueline Corrigan </a:t>
            </a:r>
            <a:r>
              <a:rPr lang="en-US" dirty="0" err="1"/>
              <a:t>Curay</a:t>
            </a:r>
            <a:r>
              <a:rPr lang="en-US" dirty="0"/>
              <a:t> and myself. You can still find this webinar online.</a:t>
            </a:r>
          </a:p>
          <a:p>
            <a:endParaRPr lang="en-US" dirty="0"/>
          </a:p>
          <a:p>
            <a:r>
              <a:rPr lang="en-US" dirty="0"/>
              <a:t>“This is your responsibility. Do your job and if you can’t do it yourselves, find someone who can.”</a:t>
            </a:r>
          </a:p>
        </p:txBody>
      </p:sp>
      <p:sp>
        <p:nvSpPr>
          <p:cNvPr id="4" name="Slide Number Placeholder 3"/>
          <p:cNvSpPr>
            <a:spLocks noGrp="1"/>
          </p:cNvSpPr>
          <p:nvPr>
            <p:ph type="sldNum" sz="quarter" idx="5"/>
          </p:nvPr>
        </p:nvSpPr>
        <p:spPr/>
        <p:txBody>
          <a:bodyPr/>
          <a:lstStyle/>
          <a:p>
            <a:fld id="{0698C159-E797-4669-A2E8-58ADA9D18173}" type="slidenum">
              <a:rPr lang="en-GB" smtClean="0"/>
              <a:t>12</a:t>
            </a:fld>
            <a:endParaRPr lang="en-GB"/>
          </a:p>
        </p:txBody>
      </p:sp>
    </p:spTree>
    <p:extLst>
      <p:ext uri="{BB962C8B-B14F-4D97-AF65-F5344CB8AC3E}">
        <p14:creationId xmlns:p14="http://schemas.microsoft.com/office/powerpoint/2010/main" val="114551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Q&amp;A: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few questions came in during the presentations,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we’ll start to address some of them now</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first question 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 do you perform safety reporting in a country where you don’t have a local presence?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 do you scale up your safety operations?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I think that’s all we have time for today. If we didn’t get to answer your question during the webinar today, we will follow up with you after. Thank you to </a:t>
            </a:r>
            <a:r>
              <a:rPr lang="en-US" sz="1200" b="1" dirty="0">
                <a:effectLst/>
                <a:latin typeface="Calibri" panose="020F0502020204030204" pitchFamily="34" charset="0"/>
                <a:ea typeface="Calibri" panose="020F0502020204030204" pitchFamily="34" charset="0"/>
                <a:cs typeface="Calibri" panose="020F0502020204030204" pitchFamily="34" charset="0"/>
              </a:rPr>
              <a:t>Angela</a:t>
            </a:r>
            <a:r>
              <a:rPr lang="en-US" sz="1200" dirty="0">
                <a:effectLst/>
                <a:latin typeface="Calibri" panose="020F0502020204030204" pitchFamily="34" charset="0"/>
                <a:ea typeface="Times New Roman" panose="02020603050405020304" pitchFamily="18" charset="0"/>
                <a:cs typeface="Calibri" panose="020F0502020204030204" pitchFamily="34" charset="0"/>
              </a:rPr>
              <a:t> for joining us today, and for sharing your expertise with 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And thank you to the audience for joining us.  If you want to listen to this broadcast again, you can continue to use the link you were initially provided, and an archived version will be up soon and provided to you.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Thank you all, and have a good day, and we hope you’ll join us again for our next webinar.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698C159-E797-4669-A2E8-58ADA9D18173}" type="slidenum">
              <a:rPr lang="en-GB" smtClean="0"/>
              <a:t>13</a:t>
            </a:fld>
            <a:endParaRPr lang="en-GB"/>
          </a:p>
        </p:txBody>
      </p:sp>
    </p:spTree>
    <p:extLst>
      <p:ext uri="{BB962C8B-B14F-4D97-AF65-F5344CB8AC3E}">
        <p14:creationId xmlns:p14="http://schemas.microsoft.com/office/powerpoint/2010/main" val="3274585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problem statement we’re all gathered here today to help solve –</a:t>
            </a:r>
          </a:p>
          <a:p>
            <a:endParaRPr lang="en-US" dirty="0"/>
          </a:p>
          <a:p>
            <a:r>
              <a:rPr lang="en-US" dirty="0">
                <a:solidFill>
                  <a:schemeClr val="tx1">
                    <a:lumMod val="65000"/>
                    <a:lumOff val="35000"/>
                  </a:schemeClr>
                </a:solidFill>
              </a:rPr>
              <a:t>Small &amp; Emerging Biopharma have challenges to finding flexible, scalable drug safety partners</a:t>
            </a:r>
          </a:p>
          <a:p>
            <a:endParaRPr lang="en-US" dirty="0">
              <a:solidFill>
                <a:schemeClr val="tx1">
                  <a:lumMod val="65000"/>
                  <a:lumOff val="35000"/>
                </a:schemeClr>
              </a:solidFill>
            </a:endParaRPr>
          </a:p>
          <a:p>
            <a:r>
              <a:rPr lang="en-US" dirty="0">
                <a:solidFill>
                  <a:schemeClr val="tx1">
                    <a:lumMod val="65000"/>
                    <a:lumOff val="35000"/>
                  </a:schemeClr>
                </a:solidFill>
              </a:rPr>
              <a:t>It’s more vital for lean to fins</a:t>
            </a:r>
          </a:p>
          <a:p>
            <a:endParaRPr lang="en-US" dirty="0">
              <a:solidFill>
                <a:schemeClr val="tx1">
                  <a:lumMod val="65000"/>
                  <a:lumOff val="35000"/>
                </a:schemeClr>
              </a:solidFill>
            </a:endParaRPr>
          </a:p>
          <a:p>
            <a:r>
              <a:rPr lang="en-US" dirty="0" err="1">
                <a:solidFill>
                  <a:schemeClr val="tx1">
                    <a:lumMod val="65000"/>
                    <a:lumOff val="35000"/>
                  </a:schemeClr>
                </a:solidFill>
              </a:rPr>
              <a:t>Byulk</a:t>
            </a:r>
            <a:r>
              <a:rPr lang="en-US" dirty="0">
                <a:solidFill>
                  <a:schemeClr val="tx1">
                    <a:lumMod val="65000"/>
                    <a:lumOff val="35000"/>
                  </a:schemeClr>
                </a:solidFill>
              </a:rPr>
              <a:t> work complex safety profile</a:t>
            </a:r>
          </a:p>
          <a:p>
            <a:r>
              <a:rPr lang="en-US" dirty="0">
                <a:solidFill>
                  <a:schemeClr val="tx1">
                    <a:lumMod val="65000"/>
                    <a:lumOff val="35000"/>
                  </a:schemeClr>
                </a:solidFill>
              </a:rPr>
              <a:t>It’s </a:t>
            </a:r>
            <a:endParaRPr lang="en-US" dirty="0"/>
          </a:p>
        </p:txBody>
      </p:sp>
      <p:sp>
        <p:nvSpPr>
          <p:cNvPr id="4" name="Slide Number Placeholder 3"/>
          <p:cNvSpPr>
            <a:spLocks noGrp="1"/>
          </p:cNvSpPr>
          <p:nvPr>
            <p:ph type="sldNum" sz="quarter" idx="5"/>
          </p:nvPr>
        </p:nvSpPr>
        <p:spPr/>
        <p:txBody>
          <a:bodyPr/>
          <a:lstStyle/>
          <a:p>
            <a:fld id="{0698C159-E797-4669-A2E8-58ADA9D18173}" type="slidenum">
              <a:rPr lang="en-GB" smtClean="0"/>
              <a:t>3</a:t>
            </a:fld>
            <a:endParaRPr lang="en-GB"/>
          </a:p>
        </p:txBody>
      </p:sp>
    </p:spTree>
    <p:extLst>
      <p:ext uri="{BB962C8B-B14F-4D97-AF65-F5344CB8AC3E}">
        <p14:creationId xmlns:p14="http://schemas.microsoft.com/office/powerpoint/2010/main" val="283182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are going to start our presentation today with 2 polling questions so that we can focus our content on the needs of this audience.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Let’s pull up the first poll now. Of the following, which challenges are you currently facing? Please select all that apply. </a:t>
            </a:r>
            <a:endParaRPr lang="en-US" dirty="0"/>
          </a:p>
        </p:txBody>
      </p:sp>
      <p:sp>
        <p:nvSpPr>
          <p:cNvPr id="4" name="Slide Number Placeholder 3"/>
          <p:cNvSpPr>
            <a:spLocks noGrp="1"/>
          </p:cNvSpPr>
          <p:nvPr>
            <p:ph type="sldNum" sz="quarter" idx="5"/>
          </p:nvPr>
        </p:nvSpPr>
        <p:spPr/>
        <p:txBody>
          <a:bodyPr/>
          <a:lstStyle/>
          <a:p>
            <a:fld id="{0698C159-E797-4669-A2E8-58ADA9D18173}" type="slidenum">
              <a:rPr lang="en-GB" smtClean="0"/>
              <a:t>4</a:t>
            </a:fld>
            <a:endParaRPr lang="en-GB"/>
          </a:p>
        </p:txBody>
      </p:sp>
    </p:spTree>
    <p:extLst>
      <p:ext uri="{BB962C8B-B14F-4D97-AF65-F5344CB8AC3E}">
        <p14:creationId xmlns:p14="http://schemas.microsoft.com/office/powerpoint/2010/main" val="315523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Now onto the second poll question, “How are you currently doing your drug safety activities?”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now I’d like to give a warm introduction to our speaker first speaker today, </a:t>
            </a: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Ms. Angela Pitwood, Vice President, Pharmacovigilance, at WCG</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Angela is a drug safety expert with over 25 years’ experience at CROs and as VP of Pharmacovigilance at Pfizer, where she was responsible for Pfizer’s global drug safety operations. Angela co-founded our drug safety division 7 years ago dedicated specifically to bringing the knowledge and expertise of professionals such as herself to the needs of small and emerging biopharma, who she realized were not getting the attention they deserve from larger companies.</a:t>
            </a:r>
            <a:endParaRPr lang="en-US" sz="12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698C159-E797-4669-A2E8-58ADA9D18173}" type="slidenum">
              <a:rPr lang="en-GB" smtClean="0"/>
              <a:t>5</a:t>
            </a:fld>
            <a:endParaRPr lang="en-GB"/>
          </a:p>
        </p:txBody>
      </p:sp>
    </p:spTree>
    <p:extLst>
      <p:ext uri="{BB962C8B-B14F-4D97-AF65-F5344CB8AC3E}">
        <p14:creationId xmlns:p14="http://schemas.microsoft.com/office/powerpoint/2010/main" val="337627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Thank you, Angela, I’m Steven Beales and I am an expert in safety reporting with over 20 years in pharma industry with the last 12 years focused on global safety reporting. I co-developed the global safety reporting systems for Roche, Janssen, </a:t>
            </a:r>
            <a:r>
              <a:rPr lang="en-US"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Labcorp</a:t>
            </a: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Celgene and Amgen as well as dozens of small and emerging biopharma. I also co-chair the Avoca Quality Consortium, a collective of 32 companies, working on publishing the safety reference model in 2022, the industry’s first set of operational guidelines of regulations, rules, and best practice interpretations for conducting safety reporting globally.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p>
          <a:p>
            <a:r>
              <a:rPr lang="en-US" sz="1600" dirty="0"/>
              <a:t>Small and Emerging biopharma are part of our DNA. 70% of the work we do is with small and emerging biopharma. 100% of our drug safety medical work is with small and emerging biopharma. WCG was formed from 30 small and emerging companies that now form a cohesive whole but still operate with the spirit and agility of small companies, while possessing the expertise, wisdom and experience that are so vital for small and emerging companies to acquire in their non-specialist functions.</a:t>
            </a:r>
          </a:p>
          <a:p>
            <a:endParaRPr lang="en-US" sz="1600" dirty="0"/>
          </a:p>
          <a:p>
            <a:r>
              <a:rPr lang="en-US" sz="1600" dirty="0"/>
              <a:t>On top of its core drug safety functions, we make specialist expertise and technology available to small and emerging companies that are true differentiators and previously only available to the largest global pharma and CRO, who did much of the work to help them possible.</a:t>
            </a:r>
          </a:p>
          <a:p>
            <a:endParaRPr lang="en-US" sz="1600" dirty="0"/>
          </a:p>
          <a:p>
            <a:endParaRPr lang="en-US" sz="1600" dirty="0"/>
          </a:p>
        </p:txBody>
      </p:sp>
      <p:sp>
        <p:nvSpPr>
          <p:cNvPr id="4" name="Slide Number Placeholder 3"/>
          <p:cNvSpPr>
            <a:spLocks noGrp="1"/>
          </p:cNvSpPr>
          <p:nvPr>
            <p:ph type="sldNum" sz="quarter" idx="5"/>
          </p:nvPr>
        </p:nvSpPr>
        <p:spPr/>
        <p:txBody>
          <a:bodyPr/>
          <a:lstStyle/>
          <a:p>
            <a:fld id="{0698C159-E797-4669-A2E8-58ADA9D18173}" type="slidenum">
              <a:rPr lang="en-GB" smtClean="0"/>
              <a:t>6</a:t>
            </a:fld>
            <a:endParaRPr lang="en-GB"/>
          </a:p>
        </p:txBody>
      </p:sp>
    </p:spTree>
    <p:extLst>
      <p:ext uri="{BB962C8B-B14F-4D97-AF65-F5344CB8AC3E}">
        <p14:creationId xmlns:p14="http://schemas.microsoft.com/office/powerpoint/2010/main" val="412289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t>
            </a:r>
            <a:r>
              <a:rPr lang="en-US" dirty="0"/>
              <a:t>first knowledge service is the Safety Reference Model.</a:t>
            </a:r>
          </a:p>
          <a:p>
            <a:endParaRPr lang="en-US" dirty="0"/>
          </a:p>
          <a:p>
            <a:r>
              <a:rPr lang="en-US" dirty="0"/>
              <a:t>When Roche-Genentech asked us to help them build a global safety reporting system that distributed and submitted all safety reports to sites and ethics committees according to local laws back in 2009, I naively thought it would be a straightforward effort like building a huge mail merge system.</a:t>
            </a:r>
          </a:p>
          <a:p>
            <a:endParaRPr lang="en-US" dirty="0"/>
          </a:p>
          <a:p>
            <a:r>
              <a:rPr lang="en-US" dirty="0"/>
              <a:t>After working with over 100 global affiliates and finding over 40 different models for how safety reporting is conducted in various countries, which then are interpreted by each biopharma as to what safety reports and recipients to target, we realized how complex the current situation is and why pharma executives consider the lack of global harmonization to be the greatest problem in safety reporting closely followed by fear of regulatory repercussions.</a:t>
            </a:r>
          </a:p>
          <a:p>
            <a:endParaRPr lang="en-US" dirty="0"/>
          </a:p>
          <a:p>
            <a:r>
              <a:rPr lang="en-US" dirty="0"/>
              <a:t>I was privileged to have the opportunity after working with largest pharma in Europe, to then work with largest pharma in world, the largest CRO in world and largest biotech in world in fully automating their safety reporting operations and this has led in 2021 to me co-chairing the Safety Reporting Leadership Advisory Board, a collective of 32 companies, large, medium and small, working on the safety reference model, the collected best practice harmonized interpretations of rules and regulations for over 125 countries.  </a:t>
            </a:r>
          </a:p>
          <a:p>
            <a:endParaRPr lang="en-US" dirty="0"/>
          </a:p>
          <a:p>
            <a:r>
              <a:rPr lang="en-US" dirty="0"/>
              <a:t>Like the TMF reference model, our collective decided to stop waiting for regulators to solve the problems and decided to solve the global harmonization problem from the ground up, we witnessed that ICH and regulators, instead of moving to greater harmonization, are moving further apart. This is in part due to differences in philosophy between the US, which places safety responsibility in sponsor’s hands, and the EMA/MHRA which take a larger government oversight role in drug safety. The FDA is concerned about over-reporting of safety reports in US, has published 2 guidance updates this year and is an active listener and observer of the group.</a:t>
            </a:r>
          </a:p>
          <a:p>
            <a:endParaRPr lang="en-US" dirty="0"/>
          </a:p>
          <a:p>
            <a:r>
              <a:rPr lang="en-US" dirty="0"/>
              <a:t>You can let us know if you’re interested in joining the consortium in the chat. We welcome new members.</a:t>
            </a:r>
          </a:p>
          <a:p>
            <a:endParaRPr lang="en-US" dirty="0"/>
          </a:p>
          <a:p>
            <a:r>
              <a:rPr lang="en-US" dirty="0"/>
              <a:t>Regardless of whether you have time to have an active role in consortium or not, WCG provides this reg intel to small and emerging pharma as part of our projects so that studies can be conducted without fear of regulatory repercussions.</a:t>
            </a:r>
          </a:p>
          <a:p>
            <a:endParaRPr lang="en-US" dirty="0"/>
          </a:p>
          <a:p>
            <a:r>
              <a:rPr lang="en-US" dirty="0"/>
              <a:t> </a:t>
            </a:r>
          </a:p>
        </p:txBody>
      </p:sp>
      <p:sp>
        <p:nvSpPr>
          <p:cNvPr id="4" name="Slide Number Placeholder 3"/>
          <p:cNvSpPr>
            <a:spLocks noGrp="1"/>
          </p:cNvSpPr>
          <p:nvPr>
            <p:ph type="sldNum" sz="quarter" idx="5"/>
          </p:nvPr>
        </p:nvSpPr>
        <p:spPr/>
        <p:txBody>
          <a:bodyPr/>
          <a:lstStyle/>
          <a:p>
            <a:fld id="{0698C159-E797-4669-A2E8-58ADA9D18173}" type="slidenum">
              <a:rPr lang="en-GB" smtClean="0"/>
              <a:t>7</a:t>
            </a:fld>
            <a:endParaRPr lang="en-GB"/>
          </a:p>
        </p:txBody>
      </p:sp>
    </p:spTree>
    <p:extLst>
      <p:ext uri="{BB962C8B-B14F-4D97-AF65-F5344CB8AC3E}">
        <p14:creationId xmlns:p14="http://schemas.microsoft.com/office/powerpoint/2010/main" val="2406395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vision for the safety reference model is </a:t>
            </a:r>
          </a:p>
          <a:p>
            <a:endParaRPr lang="en-US" dirty="0"/>
          </a:p>
          <a:p>
            <a:pPr marL="228600" indent="-228600">
              <a:buAutoNum type="arabicParenR"/>
            </a:pPr>
            <a:r>
              <a:rPr lang="en-US" dirty="0"/>
              <a:t>To democratize and share information across our industry with input from small, medium and large companies.</a:t>
            </a:r>
          </a:p>
          <a:p>
            <a:pPr marL="0" indent="0">
              <a:buNone/>
            </a:pPr>
            <a:endParaRPr lang="en-US" dirty="0"/>
          </a:p>
          <a:p>
            <a:pPr marL="0" indent="0">
              <a:buNone/>
            </a:pPr>
            <a:r>
              <a:rPr lang="en-US" dirty="0"/>
              <a:t>We see it as critical for the speed and quality of our industry to provide small companies that are doing more than 2/3</a:t>
            </a:r>
            <a:r>
              <a:rPr lang="en-US" baseline="30000" dirty="0"/>
              <a:t>rd</a:t>
            </a:r>
            <a:r>
              <a:rPr lang="en-US" dirty="0"/>
              <a:t> of R&amp;D work the same information advantages as those large companies with global affiliates and to harmonize processes so that a CRA at a small company has transferrable skills from a large company or CRO instead of the roles often being similar in name only.</a:t>
            </a:r>
          </a:p>
          <a:p>
            <a:pPr marL="0" indent="0">
              <a:buNone/>
            </a:pPr>
            <a:endParaRPr lang="en-US" dirty="0"/>
          </a:p>
          <a:p>
            <a:pPr marL="0" indent="0">
              <a:buNone/>
            </a:pPr>
            <a:r>
              <a:rPr lang="en-US" dirty="0"/>
              <a:t>2) To diversify and help globalize trials by opening countries with emerging drug safety frameworks that have diverse populations and thereby improve the safety profile of the drug. </a:t>
            </a:r>
          </a:p>
          <a:p>
            <a:pPr marL="0" indent="0">
              <a:buNone/>
            </a:pPr>
            <a:endParaRPr lang="en-US" dirty="0"/>
          </a:p>
          <a:p>
            <a:pPr marL="0" indent="0">
              <a:buNone/>
            </a:pPr>
            <a:r>
              <a:rPr lang="en-US" dirty="0"/>
              <a:t>3) By removing complexity from operations to improve quality and cost of safety, which is increasingly important, as the essential complexity of protocols particularly in oncology increases, as new receptors are targeted that cross different indications and require basket trial designs.</a:t>
            </a:r>
          </a:p>
        </p:txBody>
      </p:sp>
      <p:sp>
        <p:nvSpPr>
          <p:cNvPr id="4" name="Slide Number Placeholder 3"/>
          <p:cNvSpPr>
            <a:spLocks noGrp="1"/>
          </p:cNvSpPr>
          <p:nvPr>
            <p:ph type="sldNum" sz="quarter" idx="5"/>
          </p:nvPr>
        </p:nvSpPr>
        <p:spPr/>
        <p:txBody>
          <a:bodyPr/>
          <a:lstStyle/>
          <a:p>
            <a:fld id="{0698C159-E797-4669-A2E8-58ADA9D18173}" type="slidenum">
              <a:rPr lang="en-GB" smtClean="0"/>
              <a:t>8</a:t>
            </a:fld>
            <a:endParaRPr lang="en-GB"/>
          </a:p>
        </p:txBody>
      </p:sp>
    </p:spTree>
    <p:extLst>
      <p:ext uri="{BB962C8B-B14F-4D97-AF65-F5344CB8AC3E}">
        <p14:creationId xmlns:p14="http://schemas.microsoft.com/office/powerpoint/2010/main" val="1138732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rgbClr val="3A4452"/>
                </a:solidFill>
                <a:effectLst/>
                <a:ea typeface="Calibri" panose="020F0502020204030204" pitchFamily="34" charset="0"/>
                <a:cs typeface="Constantia" panose="02030602050306030303" pitchFamily="18" charset="0"/>
              </a:rPr>
              <a:t>For those who are not actively working on safety reference model, we also make it available in electronic form as our safety regulatory intelligence tool, a repository of laws, regulations, and rules for 125 countries enabling sponsors to know, not guess, the safety reporting requirements of investigators, ethics committees, and health authorities in every country in which clinical research is conducted.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rgbClr val="3A445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rgbClr val="3A4452"/>
                </a:solidFill>
                <a:effectLst/>
              </a:rPr>
              <a:t>This info is kept up to date with monthly change controls voted on by the quality consortium leadership advisory board, which removes a burden from sponsors to keep up with regulations or trust in their CROs, who may not be expert in particular countries, requiring a sponsor to employ multiple CROs with different safety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rgbClr val="3A445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rgbClr val="3A4452"/>
                </a:solidFill>
                <a:effectLst/>
              </a:rPr>
              <a:t>Much as we love the large CROs and they have been some of the principal driving forces behind the safety reference model effort, we see gaps in how they support small and emerging companies. One frustrated drug safety manager from a small company said to me, we don’t get the A team. We don’t get the C team. We don’t even see a team – just a pool of different resources processing our reports without expertise in therapeutic area or country regulations. </a:t>
            </a:r>
            <a:endParaRPr lang="en-US" dirty="0">
              <a:effectLst/>
            </a:endParaRPr>
          </a:p>
          <a:p>
            <a:endParaRPr lang="en-US" b="1" dirty="0"/>
          </a:p>
        </p:txBody>
      </p:sp>
      <p:sp>
        <p:nvSpPr>
          <p:cNvPr id="4" name="Slide Number Placeholder 3"/>
          <p:cNvSpPr>
            <a:spLocks noGrp="1"/>
          </p:cNvSpPr>
          <p:nvPr>
            <p:ph type="sldNum" sz="quarter" idx="10"/>
          </p:nvPr>
        </p:nvSpPr>
        <p:spPr/>
        <p:txBody>
          <a:bodyPr/>
          <a:lstStyle/>
          <a:p>
            <a:fld id="{B4B2C77A-CDBC-4ECE-AE94-BAA0BD37D800}" type="slidenum">
              <a:rPr lang="en-GB" smtClean="0"/>
              <a:t>9</a:t>
            </a:fld>
            <a:endParaRPr lang="en-GB" dirty="0"/>
          </a:p>
        </p:txBody>
      </p:sp>
    </p:spTree>
    <p:extLst>
      <p:ext uri="{BB962C8B-B14F-4D97-AF65-F5344CB8AC3E}">
        <p14:creationId xmlns:p14="http://schemas.microsoft.com/office/powerpoint/2010/main" val="552425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apply this regulatory intelligence to our global safety reporting solutions that deliver over 100 million safety reports per year. This gives small and emerging companies access to the same technology that cost the leading pharma companies 10s of millions of dollars to create and enable precision distribution according to best practice interpretation of local laws.</a:t>
            </a:r>
          </a:p>
          <a:p>
            <a:endParaRPr lang="en-US" dirty="0"/>
          </a:p>
          <a:p>
            <a:r>
              <a:rPr lang="en-US" dirty="0"/>
              <a:t>It is critical to site experience to reduce the burden on investigators, particularly in oncology. Large site networks receive up to 20k safety reports per year. Sites don’t want to work with sponsors who over-report because they don’t have precision tools.</a:t>
            </a:r>
          </a:p>
        </p:txBody>
      </p:sp>
      <p:sp>
        <p:nvSpPr>
          <p:cNvPr id="4" name="Slide Number Placeholder 3"/>
          <p:cNvSpPr>
            <a:spLocks noGrp="1"/>
          </p:cNvSpPr>
          <p:nvPr>
            <p:ph type="sldNum" sz="quarter" idx="5"/>
          </p:nvPr>
        </p:nvSpPr>
        <p:spPr/>
        <p:txBody>
          <a:bodyPr/>
          <a:lstStyle/>
          <a:p>
            <a:fld id="{0698C159-E797-4669-A2E8-58ADA9D18173}" type="slidenum">
              <a:rPr lang="en-GB" smtClean="0"/>
              <a:t>10</a:t>
            </a:fld>
            <a:endParaRPr lang="en-GB"/>
          </a:p>
        </p:txBody>
      </p:sp>
    </p:spTree>
    <p:extLst>
      <p:ext uri="{BB962C8B-B14F-4D97-AF65-F5344CB8AC3E}">
        <p14:creationId xmlns:p14="http://schemas.microsoft.com/office/powerpoint/2010/main" val="3004135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5EA863C3-07CC-4437-BB22-CB295F88F421}"/>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 name="Hexagon 21">
            <a:extLst>
              <a:ext uri="{FF2B5EF4-FFF2-40B4-BE49-F238E27FC236}">
                <a16:creationId xmlns:a16="http://schemas.microsoft.com/office/drawing/2014/main" id="{235B17ED-A945-4187-A33C-435868C37F94}"/>
              </a:ext>
            </a:extLst>
          </p:cNvPr>
          <p:cNvSpPr/>
          <p:nvPr userDrawn="1"/>
        </p:nvSpPr>
        <p:spPr>
          <a:xfrm flipV="1">
            <a:off x="5143906" y="1026287"/>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3" name="Hexagon 22">
            <a:extLst>
              <a:ext uri="{FF2B5EF4-FFF2-40B4-BE49-F238E27FC236}">
                <a16:creationId xmlns:a16="http://schemas.microsoft.com/office/drawing/2014/main" id="{8A649665-6A6C-4E0D-88DD-628F59222960}"/>
              </a:ext>
            </a:extLst>
          </p:cNvPr>
          <p:cNvSpPr/>
          <p:nvPr userDrawn="1"/>
        </p:nvSpPr>
        <p:spPr>
          <a:xfrm flipV="1">
            <a:off x="4466107"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4" name="Hexagon 23">
            <a:extLst>
              <a:ext uri="{FF2B5EF4-FFF2-40B4-BE49-F238E27FC236}">
                <a16:creationId xmlns:a16="http://schemas.microsoft.com/office/drawing/2014/main" id="{76C9AD2D-8E48-4DEA-9CEC-CBF68CBEE8BA}"/>
              </a:ext>
            </a:extLst>
          </p:cNvPr>
          <p:cNvSpPr/>
          <p:nvPr userDrawn="1"/>
        </p:nvSpPr>
        <p:spPr>
          <a:xfrm flipV="1">
            <a:off x="5138882"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A52CFE74-53D5-485D-8C8F-77383E33C761}"/>
              </a:ext>
            </a:extLst>
          </p:cNvPr>
          <p:cNvSpPr/>
          <p:nvPr userDrawn="1"/>
        </p:nvSpPr>
        <p:spPr>
          <a:xfrm flipV="1">
            <a:off x="6907908"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6" name="Hexagon 25">
            <a:extLst>
              <a:ext uri="{FF2B5EF4-FFF2-40B4-BE49-F238E27FC236}">
                <a16:creationId xmlns:a16="http://schemas.microsoft.com/office/drawing/2014/main" id="{EC636D7E-C848-49F8-9ED7-96A528880187}"/>
              </a:ext>
            </a:extLst>
          </p:cNvPr>
          <p:cNvSpPr/>
          <p:nvPr userDrawn="1"/>
        </p:nvSpPr>
        <p:spPr>
          <a:xfrm flipV="1">
            <a:off x="7580685"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31D77308-1042-412A-9E9D-F1CD035A602A}"/>
              </a:ext>
            </a:extLst>
          </p:cNvPr>
          <p:cNvSpPr/>
          <p:nvPr userDrawn="1"/>
        </p:nvSpPr>
        <p:spPr>
          <a:xfrm flipV="1">
            <a:off x="2024300"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83800375-8B2B-4E47-B3BB-4F74AE4DCF54}"/>
              </a:ext>
            </a:extLst>
          </p:cNvPr>
          <p:cNvSpPr/>
          <p:nvPr userDrawn="1"/>
        </p:nvSpPr>
        <p:spPr>
          <a:xfrm flipV="1">
            <a:off x="7575661" y="2354704"/>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3" name="Group 32">
            <a:extLst>
              <a:ext uri="{FF2B5EF4-FFF2-40B4-BE49-F238E27FC236}">
                <a16:creationId xmlns:a16="http://schemas.microsoft.com/office/drawing/2014/main" id="{82AEFFC5-033E-40E4-988E-EEC337ACFC39}"/>
              </a:ext>
            </a:extLst>
          </p:cNvPr>
          <p:cNvGrpSpPr/>
          <p:nvPr userDrawn="1"/>
        </p:nvGrpSpPr>
        <p:grpSpPr>
          <a:xfrm rot="10800000" flipV="1">
            <a:off x="-364601" y="3904488"/>
            <a:ext cx="6204039" cy="5294245"/>
            <a:chOff x="3979270" y="1476587"/>
            <a:chExt cx="3342632" cy="2881111"/>
          </a:xfrm>
        </p:grpSpPr>
        <p:sp>
          <p:nvSpPr>
            <p:cNvPr id="34" name="Hexagon 33">
              <a:extLst>
                <a:ext uri="{FF2B5EF4-FFF2-40B4-BE49-F238E27FC236}">
                  <a16:creationId xmlns:a16="http://schemas.microsoft.com/office/drawing/2014/main" id="{6E1B3F20-79CC-4F20-A904-DE59FC455DA2}"/>
                </a:ext>
              </a:extLst>
            </p:cNvPr>
            <p:cNvSpPr/>
            <p:nvPr/>
          </p:nvSpPr>
          <p:spPr>
            <a:xfrm>
              <a:off x="5294873" y="2198264"/>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017CE856-A609-4538-B2E0-9720B48EC591}"/>
                </a:ext>
              </a:extLst>
            </p:cNvPr>
            <p:cNvSpPr/>
            <p:nvPr/>
          </p:nvSpPr>
          <p:spPr>
            <a:xfrm>
              <a:off x="4336336" y="219950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DCF7ABC2-4D40-4D96-B73C-29B1C6B00301}"/>
                </a:ext>
              </a:extLst>
            </p:cNvPr>
            <p:cNvSpPr/>
            <p:nvPr/>
          </p:nvSpPr>
          <p:spPr>
            <a:xfrm>
              <a:off x="3979270"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BF3BE3DE-9C1C-4217-ADBF-38F274473094}"/>
                </a:ext>
              </a:extLst>
            </p:cNvPr>
            <p:cNvSpPr/>
            <p:nvPr/>
          </p:nvSpPr>
          <p:spPr>
            <a:xfrm>
              <a:off x="5651939"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EE7515F0-9152-4E28-8FA9-D393158ADDD9}"/>
                </a:ext>
              </a:extLst>
            </p:cNvPr>
            <p:cNvSpPr/>
            <p:nvPr/>
          </p:nvSpPr>
          <p:spPr>
            <a:xfrm>
              <a:off x="5651939" y="147658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9" name="TextBox 38">
            <a:extLst>
              <a:ext uri="{FF2B5EF4-FFF2-40B4-BE49-F238E27FC236}">
                <a16:creationId xmlns:a16="http://schemas.microsoft.com/office/drawing/2014/main" id="{03667BAC-DB9B-4B93-BB02-9ADD64B6D42C}"/>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31" name="Picture 30">
            <a:extLst>
              <a:ext uri="{FF2B5EF4-FFF2-40B4-BE49-F238E27FC236}">
                <a16:creationId xmlns:a16="http://schemas.microsoft.com/office/drawing/2014/main" id="{7F1C5452-8C4D-F041-812A-E5108E722A7C}"/>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t="-11247"/>
          <a:stretch/>
        </p:blipFill>
        <p:spPr>
          <a:xfrm>
            <a:off x="6040661" y="-1088136"/>
            <a:ext cx="7977091" cy="6876804"/>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357821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accent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3" name="Graphic 42">
            <a:extLst>
              <a:ext uri="{FF2B5EF4-FFF2-40B4-BE49-F238E27FC236}">
                <a16:creationId xmlns:a16="http://schemas.microsoft.com/office/drawing/2014/main" id="{A3386FC3-A669-8B43-A837-764B4293B31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42" name="Footer Placeholder 4">
            <a:extLst>
              <a:ext uri="{FF2B5EF4-FFF2-40B4-BE49-F238E27FC236}">
                <a16:creationId xmlns:a16="http://schemas.microsoft.com/office/drawing/2014/main" id="{D34A704A-D926-4DB5-B62B-4BF9FC38D204}"/>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44" name="Slide Number Placeholder 5">
            <a:extLst>
              <a:ext uri="{FF2B5EF4-FFF2-40B4-BE49-F238E27FC236}">
                <a16:creationId xmlns:a16="http://schemas.microsoft.com/office/drawing/2014/main" id="{FFC8FBE9-D715-4976-B1A4-19DCA0547061}"/>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337214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ull Bleed Blu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2469556-0BC8-E243-B0EC-607C127EE6AE}"/>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10858500"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49" y="2025650"/>
            <a:ext cx="1085850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15205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Whi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10859396"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1085850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2722803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10859396"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1085850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68348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Full Bleed Blu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2469556-0BC8-E243-B0EC-607C127EE6AE}"/>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880462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ull Width Whi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484793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274910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Half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4" name="Content Placeholder 25">
            <a:extLst>
              <a:ext uri="{FF2B5EF4-FFF2-40B4-BE49-F238E27FC236}">
                <a16:creationId xmlns:a16="http://schemas.microsoft.com/office/drawing/2014/main" id="{8AEE547C-01BD-F146-8DD2-FF88549A322C}"/>
              </a:ext>
            </a:extLst>
          </p:cNvPr>
          <p:cNvSpPr>
            <a:spLocks noGrp="1"/>
          </p:cNvSpPr>
          <p:nvPr>
            <p:ph sz="quarter" idx="15"/>
          </p:nvPr>
        </p:nvSpPr>
        <p:spPr>
          <a:xfrm>
            <a:off x="6602413"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49154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Half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6102426"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442090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Fifths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49" y="1490055"/>
            <a:ext cx="6170205"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7780373" y="1490054"/>
            <a:ext cx="374487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6169696"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7758298" y="2025650"/>
            <a:ext cx="3766952"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71140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2">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6F296327-0AB9-48BC-AE53-7AB6F9F5BBBB}"/>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3" name="Hexagon 22">
            <a:extLst>
              <a:ext uri="{FF2B5EF4-FFF2-40B4-BE49-F238E27FC236}">
                <a16:creationId xmlns:a16="http://schemas.microsoft.com/office/drawing/2014/main" id="{2217A168-6B53-4C65-8894-64F3F9504EB3}"/>
              </a:ext>
            </a:extLst>
          </p:cNvPr>
          <p:cNvSpPr/>
          <p:nvPr userDrawn="1"/>
        </p:nvSpPr>
        <p:spPr>
          <a:xfrm flipV="1">
            <a:off x="5143906" y="1026287"/>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4" name="Hexagon 23">
            <a:extLst>
              <a:ext uri="{FF2B5EF4-FFF2-40B4-BE49-F238E27FC236}">
                <a16:creationId xmlns:a16="http://schemas.microsoft.com/office/drawing/2014/main" id="{CEE0503B-98CB-42E3-B82B-7746A48CA657}"/>
              </a:ext>
            </a:extLst>
          </p:cNvPr>
          <p:cNvSpPr/>
          <p:nvPr userDrawn="1"/>
        </p:nvSpPr>
        <p:spPr>
          <a:xfrm flipV="1">
            <a:off x="4466107"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98DE6FEB-0743-48CA-847F-6788B6D1DA9F}"/>
              </a:ext>
            </a:extLst>
          </p:cNvPr>
          <p:cNvSpPr/>
          <p:nvPr userDrawn="1"/>
        </p:nvSpPr>
        <p:spPr>
          <a:xfrm flipV="1">
            <a:off x="5138882"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6" name="Hexagon 25">
            <a:extLst>
              <a:ext uri="{FF2B5EF4-FFF2-40B4-BE49-F238E27FC236}">
                <a16:creationId xmlns:a16="http://schemas.microsoft.com/office/drawing/2014/main" id="{74976653-7A1C-4082-8174-1E507D027F1D}"/>
              </a:ext>
            </a:extLst>
          </p:cNvPr>
          <p:cNvSpPr/>
          <p:nvPr userDrawn="1"/>
        </p:nvSpPr>
        <p:spPr>
          <a:xfrm flipV="1">
            <a:off x="6907908"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FFC80B95-5ADB-4FA8-A364-E0C8F14FA302}"/>
              </a:ext>
            </a:extLst>
          </p:cNvPr>
          <p:cNvSpPr/>
          <p:nvPr userDrawn="1"/>
        </p:nvSpPr>
        <p:spPr>
          <a:xfrm flipV="1">
            <a:off x="7580685"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598B3523-0106-425E-AE80-516E32F6B575}"/>
              </a:ext>
            </a:extLst>
          </p:cNvPr>
          <p:cNvSpPr/>
          <p:nvPr userDrawn="1"/>
        </p:nvSpPr>
        <p:spPr>
          <a:xfrm flipV="1">
            <a:off x="2024300"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9D0397A0-4F73-43DF-BE49-454790E58FE6}"/>
              </a:ext>
            </a:extLst>
          </p:cNvPr>
          <p:cNvSpPr/>
          <p:nvPr userDrawn="1"/>
        </p:nvSpPr>
        <p:spPr>
          <a:xfrm flipV="1">
            <a:off x="7575661" y="2354704"/>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3" name="Group 32">
            <a:extLst>
              <a:ext uri="{FF2B5EF4-FFF2-40B4-BE49-F238E27FC236}">
                <a16:creationId xmlns:a16="http://schemas.microsoft.com/office/drawing/2014/main" id="{BB08B71E-08C6-45EC-ACDF-A54527757355}"/>
              </a:ext>
            </a:extLst>
          </p:cNvPr>
          <p:cNvGrpSpPr/>
          <p:nvPr userDrawn="1"/>
        </p:nvGrpSpPr>
        <p:grpSpPr>
          <a:xfrm rot="10800000" flipV="1">
            <a:off x="-364601" y="3904488"/>
            <a:ext cx="6204039" cy="5294245"/>
            <a:chOff x="3979270" y="1476587"/>
            <a:chExt cx="3342632" cy="2881111"/>
          </a:xfrm>
        </p:grpSpPr>
        <p:sp>
          <p:nvSpPr>
            <p:cNvPr id="34" name="Hexagon 33">
              <a:extLst>
                <a:ext uri="{FF2B5EF4-FFF2-40B4-BE49-F238E27FC236}">
                  <a16:creationId xmlns:a16="http://schemas.microsoft.com/office/drawing/2014/main" id="{1F154F68-4700-4804-B11B-6437F2EF7005}"/>
                </a:ext>
              </a:extLst>
            </p:cNvPr>
            <p:cNvSpPr/>
            <p:nvPr/>
          </p:nvSpPr>
          <p:spPr>
            <a:xfrm>
              <a:off x="5294873" y="2198264"/>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7547357D-68DB-470A-A329-369C3E9037BB}"/>
                </a:ext>
              </a:extLst>
            </p:cNvPr>
            <p:cNvSpPr/>
            <p:nvPr/>
          </p:nvSpPr>
          <p:spPr>
            <a:xfrm>
              <a:off x="4336336" y="219950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04D15D76-FB98-4E4C-8049-C1B2E315D250}"/>
                </a:ext>
              </a:extLst>
            </p:cNvPr>
            <p:cNvSpPr/>
            <p:nvPr/>
          </p:nvSpPr>
          <p:spPr>
            <a:xfrm>
              <a:off x="3979270"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B9903495-CF14-4B75-8AF8-19281099D95D}"/>
                </a:ext>
              </a:extLst>
            </p:cNvPr>
            <p:cNvSpPr/>
            <p:nvPr/>
          </p:nvSpPr>
          <p:spPr>
            <a:xfrm>
              <a:off x="5651939"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1745018D-3B27-4141-8382-408FE420D82B}"/>
                </a:ext>
              </a:extLst>
            </p:cNvPr>
            <p:cNvSpPr/>
            <p:nvPr/>
          </p:nvSpPr>
          <p:spPr>
            <a:xfrm>
              <a:off x="5651939" y="147658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9" name="TextBox 38">
            <a:extLst>
              <a:ext uri="{FF2B5EF4-FFF2-40B4-BE49-F238E27FC236}">
                <a16:creationId xmlns:a16="http://schemas.microsoft.com/office/drawing/2014/main" id="{CCC20E75-2BA8-4BB4-B2CD-692A4EA65F8A}"/>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2" name="Picture 21">
            <a:extLst>
              <a:ext uri="{FF2B5EF4-FFF2-40B4-BE49-F238E27FC236}">
                <a16:creationId xmlns:a16="http://schemas.microsoft.com/office/drawing/2014/main" id="{CA07BA15-1FC2-C94B-BAF8-5E70F5F05475}"/>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t="-17376"/>
          <a:stretch/>
        </p:blipFill>
        <p:spPr>
          <a:xfrm>
            <a:off x="6040661" y="-1089167"/>
            <a:ext cx="7986235" cy="6884684"/>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2482151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Fifths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812753"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375591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5179187" y="1490054"/>
            <a:ext cx="634606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755601"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5191503" y="2025650"/>
            <a:ext cx="6333747"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grpSp>
        <p:nvGrpSpPr>
          <p:cNvPr id="25" name="Group 24">
            <a:extLst>
              <a:ext uri="{FF2B5EF4-FFF2-40B4-BE49-F238E27FC236}">
                <a16:creationId xmlns:a16="http://schemas.microsoft.com/office/drawing/2014/main" id="{AD376E1F-EA63-4F64-BC13-38256338D142}"/>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2D25784A-9E2E-4B73-A619-921A09DBB091}"/>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A8A58F5B-48AC-4780-AC14-D470033C086E}"/>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D0D7FC27-3813-4383-A560-DE244560F25F}"/>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BCBF689E-2B70-4635-8DE3-847416FED6D1}"/>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184CFC67-7F49-410B-B12D-2DF00F9BFFB2}"/>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EB04C276-8A13-48E0-B33E-EAB551C19E51}"/>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805205F0-5021-4462-BD30-19AE3FA81765}"/>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6F2B227B-319E-4723-8B82-E5302E7032A2}"/>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1915745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Third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00474"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56497" y="1490054"/>
            <a:ext cx="706875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00475"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59103" y="2025650"/>
            <a:ext cx="7066147"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504373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Quarter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2127250"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3457779" y="1490054"/>
            <a:ext cx="8067472"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212725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3460753" y="2025650"/>
            <a:ext cx="8064498"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277490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Quarter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912910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8010492"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9460872" y="1490054"/>
            <a:ext cx="218248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heading</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8010492"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hasCustomPrompt="1"/>
          </p:nvPr>
        </p:nvSpPr>
        <p:spPr>
          <a:xfrm>
            <a:off x="9461633" y="2025650"/>
            <a:ext cx="2181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Tree>
    <p:extLst>
      <p:ext uri="{BB962C8B-B14F-4D97-AF65-F5344CB8AC3E}">
        <p14:creationId xmlns:p14="http://schemas.microsoft.com/office/powerpoint/2010/main" val="2193829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Third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8121307"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7034089"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60606" y="1490054"/>
            <a:ext cx="3064644"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703409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2218455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hirds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411"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7193940"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30658" y="1490054"/>
            <a:ext cx="3094592"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49" y="2025650"/>
            <a:ext cx="719393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499227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Thirds R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059446"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19726"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27621" y="1490054"/>
            <a:ext cx="7097629"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19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27621" y="2025650"/>
            <a:ext cx="709762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F7AE3767-82A1-494B-98CA-8BE7356DF768}"/>
              </a:ext>
            </a:extLst>
          </p:cNvPr>
          <p:cNvGrpSpPr/>
          <p:nvPr userDrawn="1"/>
        </p:nvGrpSpPr>
        <p:grpSpPr>
          <a:xfrm>
            <a:off x="5343903" y="1115316"/>
            <a:ext cx="6903713" cy="5297207"/>
            <a:chOff x="2671786" y="1476587"/>
            <a:chExt cx="4644702" cy="3599679"/>
          </a:xfrm>
        </p:grpSpPr>
        <p:sp>
          <p:nvSpPr>
            <p:cNvPr id="25" name="Hexagon 24">
              <a:extLst>
                <a:ext uri="{FF2B5EF4-FFF2-40B4-BE49-F238E27FC236}">
                  <a16:creationId xmlns:a16="http://schemas.microsoft.com/office/drawing/2014/main" id="{02451E36-5AAF-4EBE-9902-ACB4E9A95C3C}"/>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7" name="Hexagon 26">
              <a:extLst>
                <a:ext uri="{FF2B5EF4-FFF2-40B4-BE49-F238E27FC236}">
                  <a16:creationId xmlns:a16="http://schemas.microsoft.com/office/drawing/2014/main" id="{F920C691-8E2E-4FBD-8285-AC8776ED5739}"/>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01312AF0-CCF5-40B2-A9E9-9FAC4FA415BE}"/>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7604EC90-19DC-4141-BEF1-D0E73399BC07}"/>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9B7AC79F-E3CA-4DB3-A355-93E212DC41BD}"/>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A55DE93C-E2AA-4D52-814D-A9CCEE3EC115}"/>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0BFF2514-6BA9-4EFC-8BFE-04F5D0EC5ACA}"/>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F624B34B-630D-4030-97AA-462BA92B5904}"/>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1817391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Full Bleed Blue NO HEX">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2469556-0BC8-E243-B0EC-607C127EE6AE}"/>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10859397"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49" y="2025650"/>
            <a:ext cx="10858501"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1777428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ull Width White NO HEX">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10859396"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1085850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896224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Full Width Blue NO HEX">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10859396"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1085850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66021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3">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45AB320C-E09A-4438-927E-CA0BD21450E7}"/>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3" name="Hexagon 22">
            <a:extLst>
              <a:ext uri="{FF2B5EF4-FFF2-40B4-BE49-F238E27FC236}">
                <a16:creationId xmlns:a16="http://schemas.microsoft.com/office/drawing/2014/main" id="{5DE5FD0C-E25B-4F57-B927-20C45C245826}"/>
              </a:ext>
            </a:extLst>
          </p:cNvPr>
          <p:cNvSpPr/>
          <p:nvPr userDrawn="1"/>
        </p:nvSpPr>
        <p:spPr>
          <a:xfrm flipV="1">
            <a:off x="5143906" y="1026287"/>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4" name="Hexagon 23">
            <a:extLst>
              <a:ext uri="{FF2B5EF4-FFF2-40B4-BE49-F238E27FC236}">
                <a16:creationId xmlns:a16="http://schemas.microsoft.com/office/drawing/2014/main" id="{C588D293-6C28-40B1-AEE5-BB898E3CB195}"/>
              </a:ext>
            </a:extLst>
          </p:cNvPr>
          <p:cNvSpPr/>
          <p:nvPr userDrawn="1"/>
        </p:nvSpPr>
        <p:spPr>
          <a:xfrm flipV="1">
            <a:off x="4466107"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0292FF67-2C97-4200-A8DD-15F17F2D5EAD}"/>
              </a:ext>
            </a:extLst>
          </p:cNvPr>
          <p:cNvSpPr/>
          <p:nvPr userDrawn="1"/>
        </p:nvSpPr>
        <p:spPr>
          <a:xfrm flipV="1">
            <a:off x="5138882"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6" name="Hexagon 25">
            <a:extLst>
              <a:ext uri="{FF2B5EF4-FFF2-40B4-BE49-F238E27FC236}">
                <a16:creationId xmlns:a16="http://schemas.microsoft.com/office/drawing/2014/main" id="{9EC706E4-52C1-48CE-8EC8-8F44F672842F}"/>
              </a:ext>
            </a:extLst>
          </p:cNvPr>
          <p:cNvSpPr/>
          <p:nvPr userDrawn="1"/>
        </p:nvSpPr>
        <p:spPr>
          <a:xfrm flipV="1">
            <a:off x="6907908"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D333C690-FD9F-4D6D-9351-27DBAB9F5AEB}"/>
              </a:ext>
            </a:extLst>
          </p:cNvPr>
          <p:cNvSpPr/>
          <p:nvPr userDrawn="1"/>
        </p:nvSpPr>
        <p:spPr>
          <a:xfrm flipV="1">
            <a:off x="7580685"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D22C7514-8517-48CB-BF36-719018B49F2C}"/>
              </a:ext>
            </a:extLst>
          </p:cNvPr>
          <p:cNvSpPr/>
          <p:nvPr userDrawn="1"/>
        </p:nvSpPr>
        <p:spPr>
          <a:xfrm flipV="1">
            <a:off x="2024300"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ADDE5C5A-FC22-4B99-AE3D-ECF293E98FAE}"/>
              </a:ext>
            </a:extLst>
          </p:cNvPr>
          <p:cNvSpPr/>
          <p:nvPr userDrawn="1"/>
        </p:nvSpPr>
        <p:spPr>
          <a:xfrm flipV="1">
            <a:off x="7575661" y="2354704"/>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3" name="Group 32">
            <a:extLst>
              <a:ext uri="{FF2B5EF4-FFF2-40B4-BE49-F238E27FC236}">
                <a16:creationId xmlns:a16="http://schemas.microsoft.com/office/drawing/2014/main" id="{00C7A22E-0CF3-4909-874B-EC8AD55311E3}"/>
              </a:ext>
            </a:extLst>
          </p:cNvPr>
          <p:cNvGrpSpPr/>
          <p:nvPr userDrawn="1"/>
        </p:nvGrpSpPr>
        <p:grpSpPr>
          <a:xfrm rot="10800000" flipV="1">
            <a:off x="-364601" y="3904488"/>
            <a:ext cx="6204039" cy="5294245"/>
            <a:chOff x="3979270" y="1476587"/>
            <a:chExt cx="3342632" cy="2881111"/>
          </a:xfrm>
        </p:grpSpPr>
        <p:sp>
          <p:nvSpPr>
            <p:cNvPr id="34" name="Hexagon 33">
              <a:extLst>
                <a:ext uri="{FF2B5EF4-FFF2-40B4-BE49-F238E27FC236}">
                  <a16:creationId xmlns:a16="http://schemas.microsoft.com/office/drawing/2014/main" id="{65228FBF-EBC0-44BC-86F0-251A6C24FD10}"/>
                </a:ext>
              </a:extLst>
            </p:cNvPr>
            <p:cNvSpPr/>
            <p:nvPr/>
          </p:nvSpPr>
          <p:spPr>
            <a:xfrm>
              <a:off x="5294873" y="2198264"/>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CB372881-77BE-4CC5-AB11-F2647C9B0DD1}"/>
                </a:ext>
              </a:extLst>
            </p:cNvPr>
            <p:cNvSpPr/>
            <p:nvPr/>
          </p:nvSpPr>
          <p:spPr>
            <a:xfrm>
              <a:off x="4336336" y="219950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5074D40E-86B3-45A7-AAD5-FB870045B886}"/>
                </a:ext>
              </a:extLst>
            </p:cNvPr>
            <p:cNvSpPr/>
            <p:nvPr/>
          </p:nvSpPr>
          <p:spPr>
            <a:xfrm>
              <a:off x="3979270"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0E7F79E9-7269-4E0A-A463-60B743655A9D}"/>
                </a:ext>
              </a:extLst>
            </p:cNvPr>
            <p:cNvSpPr/>
            <p:nvPr/>
          </p:nvSpPr>
          <p:spPr>
            <a:xfrm>
              <a:off x="5651939"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7D7C7DE4-AD2D-4091-A5FA-CF03CD3F665A}"/>
                </a:ext>
              </a:extLst>
            </p:cNvPr>
            <p:cNvSpPr/>
            <p:nvPr/>
          </p:nvSpPr>
          <p:spPr>
            <a:xfrm>
              <a:off x="5651939" y="147658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9" name="TextBox 38">
            <a:extLst>
              <a:ext uri="{FF2B5EF4-FFF2-40B4-BE49-F238E27FC236}">
                <a16:creationId xmlns:a16="http://schemas.microsoft.com/office/drawing/2014/main" id="{CB80CDC2-DE1F-4ABA-95B1-60D88E1208DE}"/>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2" name="Picture 21">
            <a:extLst>
              <a:ext uri="{FF2B5EF4-FFF2-40B4-BE49-F238E27FC236}">
                <a16:creationId xmlns:a16="http://schemas.microsoft.com/office/drawing/2014/main" id="{E082E592-527B-3E42-AADB-0CEC6D631AE3}"/>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r="-3799"/>
          <a:stretch/>
        </p:blipFill>
        <p:spPr>
          <a:xfrm>
            <a:off x="6040661" y="-1081284"/>
            <a:ext cx="7977091" cy="6876801"/>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3828076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Full Bleed Blue NO HEX">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2469556-0BC8-E243-B0EC-607C127EE6AE}"/>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571126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Full Width White NO HEX">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738097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ull Width Blue NO HEX">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1973913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One Half Lef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4" name="Content Placeholder 25">
            <a:extLst>
              <a:ext uri="{FF2B5EF4-FFF2-40B4-BE49-F238E27FC236}">
                <a16:creationId xmlns:a16="http://schemas.microsoft.com/office/drawing/2014/main" id="{8AEE547C-01BD-F146-8DD2-FF88549A322C}"/>
              </a:ext>
            </a:extLst>
          </p:cNvPr>
          <p:cNvSpPr>
            <a:spLocks noGrp="1"/>
          </p:cNvSpPr>
          <p:nvPr>
            <p:ph sz="quarter" idx="15"/>
          </p:nvPr>
        </p:nvSpPr>
        <p:spPr>
          <a:xfrm>
            <a:off x="6602413"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27835368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One Half Righ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6102426"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6595912"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2648128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ree Fifths Lef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614188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7794664" y="1490054"/>
            <a:ext cx="3681262"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6141374"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7772400" y="2025650"/>
            <a:ext cx="3681262"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497497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hree Fifths Right NO HEX">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812753" y="1033462"/>
            <a:ext cx="737924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3730991"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 style</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5199857" y="1490054"/>
            <a:ext cx="6325394"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730683"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24" name="Content Placeholder 25">
            <a:extLst>
              <a:ext uri="{FF2B5EF4-FFF2-40B4-BE49-F238E27FC236}">
                <a16:creationId xmlns:a16="http://schemas.microsoft.com/office/drawing/2014/main" id="{2C4146E7-F72D-844E-A334-3C8E2363D8FB}"/>
              </a:ext>
            </a:extLst>
          </p:cNvPr>
          <p:cNvSpPr>
            <a:spLocks noGrp="1"/>
          </p:cNvSpPr>
          <p:nvPr>
            <p:ph sz="quarter" idx="15"/>
          </p:nvPr>
        </p:nvSpPr>
        <p:spPr>
          <a:xfrm>
            <a:off x="5191503" y="2025650"/>
            <a:ext cx="6333747"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40149597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One Third Lef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00474"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56497" y="1490054"/>
            <a:ext cx="706875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00475"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59103" y="2025650"/>
            <a:ext cx="7066147"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1310189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ne Quarter Lef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2127250"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3457779" y="1490054"/>
            <a:ext cx="8067472"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212725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3460753" y="2025650"/>
            <a:ext cx="8064498"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15536049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One Quarter Righ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9129100" y="1033462"/>
            <a:ext cx="3059929"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8010492"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9460872" y="1490054"/>
            <a:ext cx="218248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heading</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hasCustomPrompt="1"/>
          </p:nvPr>
        </p:nvSpPr>
        <p:spPr>
          <a:xfrm>
            <a:off x="666751" y="2025650"/>
            <a:ext cx="8010492"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hasCustomPrompt="1"/>
          </p:nvPr>
        </p:nvSpPr>
        <p:spPr>
          <a:xfrm>
            <a:off x="9461633" y="2025650"/>
            <a:ext cx="2181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text styles</a:t>
            </a:r>
          </a:p>
        </p:txBody>
      </p:sp>
    </p:spTree>
    <p:extLst>
      <p:ext uri="{BB962C8B-B14F-4D97-AF65-F5344CB8AC3E}">
        <p14:creationId xmlns:p14="http://schemas.microsoft.com/office/powerpoint/2010/main" val="398535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63CB5705-F908-4D65-A6F3-56A54A173911}"/>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3" name="Hexagon 22">
            <a:extLst>
              <a:ext uri="{FF2B5EF4-FFF2-40B4-BE49-F238E27FC236}">
                <a16:creationId xmlns:a16="http://schemas.microsoft.com/office/drawing/2014/main" id="{26C88BBE-962B-42B4-B438-27FA713A257A}"/>
              </a:ext>
            </a:extLst>
          </p:cNvPr>
          <p:cNvSpPr/>
          <p:nvPr userDrawn="1"/>
        </p:nvSpPr>
        <p:spPr>
          <a:xfrm flipV="1">
            <a:off x="5143906" y="1026287"/>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4" name="Hexagon 23">
            <a:extLst>
              <a:ext uri="{FF2B5EF4-FFF2-40B4-BE49-F238E27FC236}">
                <a16:creationId xmlns:a16="http://schemas.microsoft.com/office/drawing/2014/main" id="{D25C8195-3929-413B-8A8A-57C0C651EC6A}"/>
              </a:ext>
            </a:extLst>
          </p:cNvPr>
          <p:cNvSpPr/>
          <p:nvPr userDrawn="1"/>
        </p:nvSpPr>
        <p:spPr>
          <a:xfrm flipV="1">
            <a:off x="4466107"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2FD21F59-41CD-4A6C-A8BB-D6A53922F6CE}"/>
              </a:ext>
            </a:extLst>
          </p:cNvPr>
          <p:cNvSpPr/>
          <p:nvPr userDrawn="1"/>
        </p:nvSpPr>
        <p:spPr>
          <a:xfrm flipV="1">
            <a:off x="5138882"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6" name="Hexagon 25">
            <a:extLst>
              <a:ext uri="{FF2B5EF4-FFF2-40B4-BE49-F238E27FC236}">
                <a16:creationId xmlns:a16="http://schemas.microsoft.com/office/drawing/2014/main" id="{85CC1DB8-DED8-4972-8424-45832AE27E1D}"/>
              </a:ext>
            </a:extLst>
          </p:cNvPr>
          <p:cNvSpPr/>
          <p:nvPr userDrawn="1"/>
        </p:nvSpPr>
        <p:spPr>
          <a:xfrm flipV="1">
            <a:off x="6907908"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6309BC79-F844-4C37-B914-1EC30DBAD026}"/>
              </a:ext>
            </a:extLst>
          </p:cNvPr>
          <p:cNvSpPr/>
          <p:nvPr userDrawn="1"/>
        </p:nvSpPr>
        <p:spPr>
          <a:xfrm flipV="1">
            <a:off x="7580685"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0F88E388-93BF-4262-99DD-23E5916CC498}"/>
              </a:ext>
            </a:extLst>
          </p:cNvPr>
          <p:cNvSpPr/>
          <p:nvPr userDrawn="1"/>
        </p:nvSpPr>
        <p:spPr>
          <a:xfrm flipV="1">
            <a:off x="2024300"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459FC102-E932-4634-B81F-E3CD2A61119A}"/>
              </a:ext>
            </a:extLst>
          </p:cNvPr>
          <p:cNvSpPr/>
          <p:nvPr userDrawn="1"/>
        </p:nvSpPr>
        <p:spPr>
          <a:xfrm flipV="1">
            <a:off x="7575661" y="2354704"/>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3" name="Group 32">
            <a:extLst>
              <a:ext uri="{FF2B5EF4-FFF2-40B4-BE49-F238E27FC236}">
                <a16:creationId xmlns:a16="http://schemas.microsoft.com/office/drawing/2014/main" id="{CEFE6314-B702-466F-9826-8EFEF856A8EF}"/>
              </a:ext>
            </a:extLst>
          </p:cNvPr>
          <p:cNvGrpSpPr/>
          <p:nvPr userDrawn="1"/>
        </p:nvGrpSpPr>
        <p:grpSpPr>
          <a:xfrm rot="10800000" flipV="1">
            <a:off x="-364601" y="3904488"/>
            <a:ext cx="6204039" cy="5294245"/>
            <a:chOff x="3979270" y="1476587"/>
            <a:chExt cx="3342632" cy="2881111"/>
          </a:xfrm>
        </p:grpSpPr>
        <p:sp>
          <p:nvSpPr>
            <p:cNvPr id="34" name="Hexagon 33">
              <a:extLst>
                <a:ext uri="{FF2B5EF4-FFF2-40B4-BE49-F238E27FC236}">
                  <a16:creationId xmlns:a16="http://schemas.microsoft.com/office/drawing/2014/main" id="{D37B9EAF-E5DE-4B0F-A6FD-25FC8AD31457}"/>
                </a:ext>
              </a:extLst>
            </p:cNvPr>
            <p:cNvSpPr/>
            <p:nvPr/>
          </p:nvSpPr>
          <p:spPr>
            <a:xfrm>
              <a:off x="5294873" y="2198264"/>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57001033-7687-41F3-BF3D-44B7260060B6}"/>
                </a:ext>
              </a:extLst>
            </p:cNvPr>
            <p:cNvSpPr/>
            <p:nvPr/>
          </p:nvSpPr>
          <p:spPr>
            <a:xfrm>
              <a:off x="4336336" y="219950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81384DDB-51C5-4CF0-9FB4-E03B7C4A2FB6}"/>
                </a:ext>
              </a:extLst>
            </p:cNvPr>
            <p:cNvSpPr/>
            <p:nvPr/>
          </p:nvSpPr>
          <p:spPr>
            <a:xfrm>
              <a:off x="3979270"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8DE3936D-CED3-4D06-AEAF-E5347F442648}"/>
                </a:ext>
              </a:extLst>
            </p:cNvPr>
            <p:cNvSpPr/>
            <p:nvPr/>
          </p:nvSpPr>
          <p:spPr>
            <a:xfrm>
              <a:off x="5651939"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E9E5683C-2275-4894-B227-3E1CFF798B02}"/>
                </a:ext>
              </a:extLst>
            </p:cNvPr>
            <p:cNvSpPr/>
            <p:nvPr/>
          </p:nvSpPr>
          <p:spPr>
            <a:xfrm>
              <a:off x="5651939" y="147658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9" name="TextBox 38">
            <a:extLst>
              <a:ext uri="{FF2B5EF4-FFF2-40B4-BE49-F238E27FC236}">
                <a16:creationId xmlns:a16="http://schemas.microsoft.com/office/drawing/2014/main" id="{041BE72E-F1BD-4947-AE91-54B273C45C21}"/>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1" name="Picture 20">
            <a:extLst>
              <a:ext uri="{FF2B5EF4-FFF2-40B4-BE49-F238E27FC236}">
                <a16:creationId xmlns:a16="http://schemas.microsoft.com/office/drawing/2014/main" id="{52A86FF8-07EA-274D-BC7E-FA3E4F0B33F6}"/>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t="-18226" r="-6217"/>
          <a:stretch/>
        </p:blipFill>
        <p:spPr>
          <a:xfrm>
            <a:off x="6040661" y="-1078992"/>
            <a:ext cx="7974432" cy="6874509"/>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898988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ne Third Righ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8121307"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7034089"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60606" y="1490054"/>
            <a:ext cx="3064644"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7034090"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89446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Thirds Left NO HE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4D38E3-8D77-9143-9FE8-6221F1275A82}"/>
              </a:ext>
            </a:extLst>
          </p:cNvPr>
          <p:cNvSpPr/>
          <p:nvPr userDrawn="1"/>
        </p:nvSpPr>
        <p:spPr>
          <a:xfrm>
            <a:off x="-4411"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7193940"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8430657" y="1490054"/>
            <a:ext cx="3094593"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49" y="2025650"/>
            <a:ext cx="719393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8430657" y="2025650"/>
            <a:ext cx="3094593"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1375432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Thirds Right NO HEX">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4059446" y="1033462"/>
            <a:ext cx="813094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19726" cy="319494"/>
          </a:xfrm>
          <a:prstGeom prst="rect">
            <a:avLst/>
          </a:prstGeom>
        </p:spPr>
        <p:txBody>
          <a:bodyPr lIns="0" tIns="0" rIns="0" bIns="0"/>
          <a:lstStyle>
            <a:lvl1pPr marL="0" indent="0">
              <a:buNone/>
              <a:defRPr sz="18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27621" y="1490054"/>
            <a:ext cx="7097629"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dirty="0"/>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3019726"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27621" y="2025650"/>
            <a:ext cx="7097629" cy="3798888"/>
          </a:xfrm>
          <a:prstGeom prst="rect">
            <a:avLst/>
          </a:prstGeom>
        </p:spPr>
        <p:txBody>
          <a:bodyPr lIns="0" tIns="0" rIns="0" bIns="0"/>
          <a:lstStyle>
            <a:lvl1pPr marL="0" indent="0">
              <a:lnSpc>
                <a:spcPct val="150000"/>
              </a:lnSpc>
              <a:spcBef>
                <a:spcPts val="0"/>
              </a:spcBef>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text styles</a:t>
            </a:r>
          </a:p>
        </p:txBody>
      </p:sp>
    </p:spTree>
    <p:extLst>
      <p:ext uri="{BB962C8B-B14F-4D97-AF65-F5344CB8AC3E}">
        <p14:creationId xmlns:p14="http://schemas.microsoft.com/office/powerpoint/2010/main" val="39610167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AD581AB-8624-F646-B39D-4F88ECBDD1D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8" name="Group 27">
            <a:extLst>
              <a:ext uri="{FF2B5EF4-FFF2-40B4-BE49-F238E27FC236}">
                <a16:creationId xmlns:a16="http://schemas.microsoft.com/office/drawing/2014/main" id="{0483F3E3-D7AE-2543-B82D-6388643E72FE}"/>
              </a:ext>
            </a:extLst>
          </p:cNvPr>
          <p:cNvGrpSpPr/>
          <p:nvPr userDrawn="1"/>
        </p:nvGrpSpPr>
        <p:grpSpPr>
          <a:xfrm>
            <a:off x="5375274" y="1035039"/>
            <a:ext cx="6719942" cy="5156199"/>
            <a:chOff x="2671786" y="1476587"/>
            <a:chExt cx="4644702" cy="3599679"/>
          </a:xfrm>
        </p:grpSpPr>
        <p:sp>
          <p:nvSpPr>
            <p:cNvPr id="29" name="Hexagon 28">
              <a:extLst>
                <a:ext uri="{FF2B5EF4-FFF2-40B4-BE49-F238E27FC236}">
                  <a16:creationId xmlns:a16="http://schemas.microsoft.com/office/drawing/2014/main" id="{BCCE5799-750E-B04F-981B-3B96E2576AC8}"/>
                </a:ext>
              </a:extLst>
            </p:cNvPr>
            <p:cNvSpPr/>
            <p:nvPr/>
          </p:nvSpPr>
          <p:spPr>
            <a:xfrm>
              <a:off x="5281338" y="2198264"/>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52E73401-3E9B-AF4B-A159-859AD777B21F}"/>
                </a:ext>
              </a:extLst>
            </p:cNvPr>
            <p:cNvSpPr/>
            <p:nvPr/>
          </p:nvSpPr>
          <p:spPr>
            <a:xfrm>
              <a:off x="4341750" y="219950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D57202F0-09FE-9649-BD0B-30BA6F4A134B}"/>
                </a:ext>
              </a:extLst>
            </p:cNvPr>
            <p:cNvSpPr/>
            <p:nvPr/>
          </p:nvSpPr>
          <p:spPr>
            <a:xfrm>
              <a:off x="3976563"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B04A009D-1992-DA45-AA9E-22439282F78F}"/>
                </a:ext>
              </a:extLst>
            </p:cNvPr>
            <p:cNvSpPr/>
            <p:nvPr/>
          </p:nvSpPr>
          <p:spPr>
            <a:xfrm>
              <a:off x="4341750"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1DDF1711-CC17-E140-81E0-CC29D58ADD7A}"/>
                </a:ext>
              </a:extLst>
            </p:cNvPr>
            <p:cNvSpPr/>
            <p:nvPr/>
          </p:nvSpPr>
          <p:spPr>
            <a:xfrm>
              <a:off x="5281337"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FC2FDAF0-20B1-5844-BC25-00968478B476}"/>
                </a:ext>
              </a:extLst>
            </p:cNvPr>
            <p:cNvSpPr/>
            <p:nvPr/>
          </p:nvSpPr>
          <p:spPr>
            <a:xfrm>
              <a:off x="5646525"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29046ED0-8D7C-0241-85A0-1E23A6559DF1}"/>
                </a:ext>
              </a:extLst>
            </p:cNvPr>
            <p:cNvSpPr/>
            <p:nvPr/>
          </p:nvSpPr>
          <p:spPr>
            <a:xfrm>
              <a:off x="2671786"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7FAA02EF-7A89-6D42-BC21-99665B40045B}"/>
                </a:ext>
              </a:extLst>
            </p:cNvPr>
            <p:cNvSpPr/>
            <p:nvPr/>
          </p:nvSpPr>
          <p:spPr>
            <a:xfrm>
              <a:off x="5646525" y="147658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7" name="TextBox 36">
            <a:extLst>
              <a:ext uri="{FF2B5EF4-FFF2-40B4-BE49-F238E27FC236}">
                <a16:creationId xmlns:a16="http://schemas.microsoft.com/office/drawing/2014/main" id="{05D11329-F0A7-1A42-93AC-CFC393BA9DBB}"/>
              </a:ext>
            </a:extLst>
          </p:cNvPr>
          <p:cNvSpPr txBox="1"/>
          <p:nvPr userDrawn="1"/>
        </p:nvSpPr>
        <p:spPr>
          <a:xfrm>
            <a:off x="7521147" y="3097164"/>
            <a:ext cx="2509032" cy="1841725"/>
          </a:xfrm>
          <a:prstGeom prst="rect">
            <a:avLst/>
          </a:prstGeom>
          <a:noFill/>
          <a:ln>
            <a:noFill/>
          </a:ln>
          <a:effectLst>
            <a:outerShdw blurRad="304800" dist="38100" dir="5400000" algn="t" rotWithShape="0">
              <a:prstClr val="black">
                <a:alpha val="13000"/>
              </a:prstClr>
            </a:outerShdw>
          </a:effectLst>
        </p:spPr>
        <p:txBody>
          <a:bodyPr wrap="square" lIns="0" tIns="0" rIns="0" bIns="0" rtlCol="0" anchor="t" anchorCtr="0">
            <a:noAutofit/>
          </a:bodyPr>
          <a:lstStyle/>
          <a:p>
            <a:pPr algn="l">
              <a:lnSpc>
                <a:spcPts val="2780"/>
              </a:lnSpc>
            </a:pPr>
            <a:r>
              <a:rPr lang="en-US" sz="1800" b="1" i="0" spc="0" dirty="0">
                <a:solidFill>
                  <a:schemeClr val="bg1"/>
                </a:solidFill>
                <a:latin typeface="Roboto" panose="02000000000000000000" pitchFamily="2" charset="0"/>
                <a:ea typeface="Roboto" panose="02000000000000000000" pitchFamily="2" charset="0"/>
              </a:rPr>
              <a:t>WCG</a:t>
            </a:r>
          </a:p>
          <a:p>
            <a:pPr marL="0" marR="0" lvl="0" indent="0" algn="l" defTabSz="914400" rtl="0" eaLnBrk="1" fontAlgn="auto" latinLnBrk="0" hangingPunct="1">
              <a:lnSpc>
                <a:spcPts val="2780"/>
              </a:lnSpc>
              <a:spcBef>
                <a:spcPts val="0"/>
              </a:spcBef>
              <a:spcAft>
                <a:spcPts val="0"/>
              </a:spcAft>
              <a:buClrTx/>
              <a:buSzTx/>
              <a:buFontTx/>
              <a:buNone/>
              <a:tabLst/>
              <a:defRPr/>
            </a:pPr>
            <a:r>
              <a:rPr lang="en-US" sz="1800" spc="0" dirty="0" err="1">
                <a:solidFill>
                  <a:schemeClr val="bg1"/>
                </a:solidFill>
              </a:rPr>
              <a:t>info@wcgclinical.com</a:t>
            </a:r>
            <a:endParaRPr lang="en-US" sz="1800" spc="0" dirty="0">
              <a:solidFill>
                <a:schemeClr val="bg1"/>
              </a:solidFill>
            </a:endParaRPr>
          </a:p>
          <a:p>
            <a:pPr algn="l">
              <a:lnSpc>
                <a:spcPts val="2780"/>
              </a:lnSpc>
            </a:pPr>
            <a:r>
              <a:rPr lang="en-US" sz="1800" spc="0" dirty="0">
                <a:solidFill>
                  <a:schemeClr val="bg1"/>
                </a:solidFill>
              </a:rPr>
              <a:t>609.945.0101</a:t>
            </a:r>
          </a:p>
          <a:p>
            <a:pPr algn="l">
              <a:lnSpc>
                <a:spcPts val="2780"/>
              </a:lnSpc>
            </a:pPr>
            <a:endParaRPr lang="en-US" sz="1800" spc="0" dirty="0">
              <a:solidFill>
                <a:schemeClr val="bg1"/>
              </a:solidFill>
            </a:endParaRPr>
          </a:p>
          <a:p>
            <a:pPr algn="l">
              <a:lnSpc>
                <a:spcPts val="2780"/>
              </a:lnSpc>
            </a:pPr>
            <a:r>
              <a:rPr lang="en-US" sz="1800" spc="0" dirty="0" err="1">
                <a:solidFill>
                  <a:schemeClr val="bg1"/>
                </a:solidFill>
              </a:rPr>
              <a:t>www.wcgclinical.com</a:t>
            </a:r>
            <a:endParaRPr lang="en-US" sz="1800" spc="0" dirty="0">
              <a:solidFill>
                <a:schemeClr val="bg1"/>
              </a:solidFill>
            </a:endParaRPr>
          </a:p>
        </p:txBody>
      </p:sp>
      <p:pic>
        <p:nvPicPr>
          <p:cNvPr id="38" name="Picture 37" descr="A picture containing drawing&#10;&#10;Description automatically generated">
            <a:extLst>
              <a:ext uri="{FF2B5EF4-FFF2-40B4-BE49-F238E27FC236}">
                <a16:creationId xmlns:a16="http://schemas.microsoft.com/office/drawing/2014/main" id="{39B6F7A7-F363-7D4A-B0B7-8AF66D9A54B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346488" y="5276333"/>
            <a:ext cx="457200" cy="457200"/>
          </a:xfrm>
          <a:prstGeom prst="rect">
            <a:avLst/>
          </a:prstGeom>
        </p:spPr>
      </p:pic>
      <p:pic>
        <p:nvPicPr>
          <p:cNvPr id="39" name="Picture 38" descr="A picture containing clock, plate, drawing&#10;&#10;Description automatically generated">
            <a:extLst>
              <a:ext uri="{FF2B5EF4-FFF2-40B4-BE49-F238E27FC236}">
                <a16:creationId xmlns:a16="http://schemas.microsoft.com/office/drawing/2014/main" id="{F0AE1A9F-C556-D547-AAC3-535DCA3043E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738662" y="5276333"/>
            <a:ext cx="456268" cy="4572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46D6FA8-A3C7-BF4C-80FD-1C8B72E03FAF}"/>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29904" y="5276333"/>
            <a:ext cx="457200" cy="4572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AE01E166-B55E-A645-AF50-BA1B3570C496}"/>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7521146" y="5276333"/>
            <a:ext cx="457200" cy="457200"/>
          </a:xfrm>
          <a:prstGeom prst="rect">
            <a:avLst/>
          </a:prstGeom>
        </p:spPr>
      </p:pic>
      <p:sp>
        <p:nvSpPr>
          <p:cNvPr id="43" name="Content Placeholder 25">
            <a:extLst>
              <a:ext uri="{FF2B5EF4-FFF2-40B4-BE49-F238E27FC236}">
                <a16:creationId xmlns:a16="http://schemas.microsoft.com/office/drawing/2014/main" id="{8F2A3370-99C6-F34B-A516-B237138748D3}"/>
              </a:ext>
            </a:extLst>
          </p:cNvPr>
          <p:cNvSpPr>
            <a:spLocks noGrp="1"/>
          </p:cNvSpPr>
          <p:nvPr>
            <p:ph sz="quarter" idx="14" hasCustomPrompt="1"/>
          </p:nvPr>
        </p:nvSpPr>
        <p:spPr>
          <a:xfrm>
            <a:off x="666749" y="3453050"/>
            <a:ext cx="542925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Tree>
    <p:extLst>
      <p:ext uri="{BB962C8B-B14F-4D97-AF65-F5344CB8AC3E}">
        <p14:creationId xmlns:p14="http://schemas.microsoft.com/office/powerpoint/2010/main" val="187651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Title 3">
            <a:extLst>
              <a:ext uri="{FF2B5EF4-FFF2-40B4-BE49-F238E27FC236}">
                <a16:creationId xmlns:a16="http://schemas.microsoft.com/office/drawing/2014/main" id="{38D1217D-C4D3-4949-B0C1-E2594D91728B}"/>
              </a:ext>
            </a:extLst>
          </p:cNvPr>
          <p:cNvSpPr>
            <a:spLocks noGrp="1"/>
          </p:cNvSpPr>
          <p:nvPr>
            <p:ph type="title"/>
          </p:nvPr>
        </p:nvSpPr>
        <p:spPr/>
        <p:txBody>
          <a:bodyPr/>
          <a:lstStyle/>
          <a:p>
            <a:r>
              <a:rPr lang="en-US"/>
              <a:t>Click to edit Master title style</a:t>
            </a:r>
          </a:p>
        </p:txBody>
      </p:sp>
      <p:sp>
        <p:nvSpPr>
          <p:cNvPr id="23" name="Footer Placeholder 22">
            <a:extLst>
              <a:ext uri="{FF2B5EF4-FFF2-40B4-BE49-F238E27FC236}">
                <a16:creationId xmlns:a16="http://schemas.microsoft.com/office/drawing/2014/main" id="{FB342903-7D98-E74B-A1F5-FC576D0F642B}"/>
              </a:ext>
            </a:extLst>
          </p:cNvPr>
          <p:cNvSpPr>
            <a:spLocks noGrp="1"/>
          </p:cNvSpPr>
          <p:nvPr>
            <p:ph type="ftr" sz="quarter" idx="11"/>
          </p:nvPr>
        </p:nvSpPr>
        <p:spPr/>
        <p:txBody>
          <a:bodyPr/>
          <a:lstStyle/>
          <a:p>
            <a:r>
              <a:rPr lang="en-US"/>
              <a:t>Footer text</a:t>
            </a:r>
          </a:p>
        </p:txBody>
      </p:sp>
      <p:sp>
        <p:nvSpPr>
          <p:cNvPr id="35" name="Slide Number Placeholder 34">
            <a:extLst>
              <a:ext uri="{FF2B5EF4-FFF2-40B4-BE49-F238E27FC236}">
                <a16:creationId xmlns:a16="http://schemas.microsoft.com/office/drawing/2014/main" id="{80D21163-E175-5C4A-A7CF-AD6BF0BB88E5}"/>
              </a:ext>
            </a:extLst>
          </p:cNvPr>
          <p:cNvSpPr>
            <a:spLocks noGrp="1"/>
          </p:cNvSpPr>
          <p:nvPr>
            <p:ph type="sldNum" sz="quarter" idx="12"/>
          </p:nvPr>
        </p:nvSpPr>
        <p:spPr>
          <a:xfrm>
            <a:off x="563526" y="6452601"/>
            <a:ext cx="430530" cy="145531"/>
          </a:xfrm>
        </p:spPr>
        <p:txBody>
          <a:bodyPr/>
          <a:lstStyle/>
          <a:p>
            <a:fld id="{841395F3-AE3B-154C-BDAA-968DA665FDBB}" type="slidenum">
              <a:rPr lang="en-US" smtClean="0"/>
              <a:pPr/>
              <a:t>‹#›</a:t>
            </a:fld>
            <a:endParaRPr lang="en-US"/>
          </a:p>
        </p:txBody>
      </p:sp>
      <p:sp>
        <p:nvSpPr>
          <p:cNvPr id="40" name="Text Placeholder 27">
            <a:extLst>
              <a:ext uri="{FF2B5EF4-FFF2-40B4-BE49-F238E27FC236}">
                <a16:creationId xmlns:a16="http://schemas.microsoft.com/office/drawing/2014/main" id="{E2FD075B-C797-134F-BD76-113ADB04584A}"/>
              </a:ext>
            </a:extLst>
          </p:cNvPr>
          <p:cNvSpPr>
            <a:spLocks noGrp="1"/>
          </p:cNvSpPr>
          <p:nvPr>
            <p:ph type="body" sz="quarter" idx="13"/>
          </p:nvPr>
        </p:nvSpPr>
        <p:spPr>
          <a:xfrm>
            <a:off x="563563" y="1968720"/>
            <a:ext cx="10961687" cy="3926364"/>
          </a:xfrm>
          <a:prstGeom prst="rect">
            <a:avLst/>
          </a:prstGeo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42B86FF6-19FA-E449-AD2C-259398729FB7}"/>
              </a:ext>
            </a:extLst>
          </p:cNvPr>
          <p:cNvSpPr>
            <a:spLocks noGrp="1"/>
          </p:cNvSpPr>
          <p:nvPr>
            <p:ph type="body" sz="quarter" idx="14" hasCustomPrompt="1"/>
          </p:nvPr>
        </p:nvSpPr>
        <p:spPr>
          <a:xfrm>
            <a:off x="563563" y="1384622"/>
            <a:ext cx="10961686" cy="314792"/>
          </a:xfrm>
          <a:prstGeom prst="rect">
            <a:avLst/>
          </a:prstGeom>
        </p:spPr>
        <p:txBody>
          <a:bodyPr lIns="0" tIns="0" rIns="0" bIns="0"/>
          <a:lstStyle>
            <a:lvl1pPr marL="0" indent="0">
              <a:buNone/>
              <a:defRPr sz="1900" b="0" i="0">
                <a:solidFill>
                  <a:schemeClr val="accent2"/>
                </a:solidFill>
                <a:latin typeface="Roboto Medium" panose="02000000000000000000" pitchFamily="2" charset="0"/>
                <a:ea typeface="Roboto Medium" panose="02000000000000000000" pitchFamily="2" charset="0"/>
              </a:defRPr>
            </a:lvl1pPr>
            <a:lvl2pPr marL="560070" indent="-285750">
              <a:buFont typeface="Arial" panose="020B0604020202020204" pitchFamily="34" charset="0"/>
              <a:buChar char="•"/>
              <a:defRPr b="0" i="0">
                <a:latin typeface="Roboto Medium" panose="02000000000000000000" pitchFamily="2" charset="0"/>
                <a:ea typeface="Roboto Medium" panose="02000000000000000000" pitchFamily="2" charset="0"/>
              </a:defRPr>
            </a:lvl2pPr>
            <a:lvl3pPr marL="834390" indent="-285750">
              <a:buFont typeface="Arial" panose="020B0604020202020204" pitchFamily="34" charset="0"/>
              <a:buChar char="•"/>
              <a:defRPr b="0" i="0">
                <a:latin typeface="Roboto Medium" panose="02000000000000000000" pitchFamily="2" charset="0"/>
                <a:ea typeface="Roboto Medium" panose="02000000000000000000" pitchFamily="2" charset="0"/>
              </a:defRPr>
            </a:lvl3pPr>
            <a:lvl4pPr marL="994410" indent="-171450">
              <a:buFont typeface="Arial" panose="020B0604020202020204" pitchFamily="34" charset="0"/>
              <a:buChar char="•"/>
              <a:defRPr b="0" i="0">
                <a:latin typeface="Roboto Medium" panose="02000000000000000000" pitchFamily="2" charset="0"/>
                <a:ea typeface="Roboto Medium" panose="02000000000000000000" pitchFamily="2" charset="0"/>
              </a:defRPr>
            </a:lvl4pPr>
            <a:lvl5pPr marL="1097280" indent="0">
              <a:buNone/>
              <a:defRPr b="0" i="0">
                <a:latin typeface="Roboto Medium" panose="02000000000000000000" pitchFamily="2" charset="0"/>
                <a:ea typeface="Roboto Medium" panose="02000000000000000000" pitchFamily="2" charset="0"/>
              </a:defRPr>
            </a:lvl5pPr>
          </a:lstStyle>
          <a:p>
            <a:pPr lvl="0"/>
            <a:r>
              <a:rPr lang="en-US" dirty="0"/>
              <a:t>Click to edit Master heading style</a:t>
            </a:r>
          </a:p>
        </p:txBody>
      </p:sp>
    </p:spTree>
    <p:extLst>
      <p:ext uri="{BB962C8B-B14F-4D97-AF65-F5344CB8AC3E}">
        <p14:creationId xmlns:p14="http://schemas.microsoft.com/office/powerpoint/2010/main" val="9087489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Title 3">
            <a:extLst>
              <a:ext uri="{FF2B5EF4-FFF2-40B4-BE49-F238E27FC236}">
                <a16:creationId xmlns:a16="http://schemas.microsoft.com/office/drawing/2014/main" id="{38D1217D-C4D3-4949-B0C1-E2594D91728B}"/>
              </a:ext>
            </a:extLst>
          </p:cNvPr>
          <p:cNvSpPr>
            <a:spLocks noGrp="1"/>
          </p:cNvSpPr>
          <p:nvPr>
            <p:ph type="title"/>
          </p:nvPr>
        </p:nvSpPr>
        <p:spPr/>
        <p:txBody>
          <a:bodyPr/>
          <a:lstStyle/>
          <a:p>
            <a:r>
              <a:rPr lang="en-US"/>
              <a:t>Click to edit Master title style</a:t>
            </a:r>
          </a:p>
        </p:txBody>
      </p:sp>
      <p:sp>
        <p:nvSpPr>
          <p:cNvPr id="23" name="Footer Placeholder 22">
            <a:extLst>
              <a:ext uri="{FF2B5EF4-FFF2-40B4-BE49-F238E27FC236}">
                <a16:creationId xmlns:a16="http://schemas.microsoft.com/office/drawing/2014/main" id="{FB342903-7D98-E74B-A1F5-FC576D0F642B}"/>
              </a:ext>
            </a:extLst>
          </p:cNvPr>
          <p:cNvSpPr>
            <a:spLocks noGrp="1"/>
          </p:cNvSpPr>
          <p:nvPr>
            <p:ph type="ftr" sz="quarter" idx="11"/>
          </p:nvPr>
        </p:nvSpPr>
        <p:spPr/>
        <p:txBody>
          <a:bodyPr/>
          <a:lstStyle/>
          <a:p>
            <a:r>
              <a:rPr lang="en-US"/>
              <a:t>Footer text</a:t>
            </a:r>
          </a:p>
        </p:txBody>
      </p:sp>
      <p:sp>
        <p:nvSpPr>
          <p:cNvPr id="35" name="Slide Number Placeholder 34">
            <a:extLst>
              <a:ext uri="{FF2B5EF4-FFF2-40B4-BE49-F238E27FC236}">
                <a16:creationId xmlns:a16="http://schemas.microsoft.com/office/drawing/2014/main" id="{80D21163-E175-5C4A-A7CF-AD6BF0BB88E5}"/>
              </a:ext>
            </a:extLst>
          </p:cNvPr>
          <p:cNvSpPr>
            <a:spLocks noGrp="1"/>
          </p:cNvSpPr>
          <p:nvPr>
            <p:ph type="sldNum" sz="quarter" idx="12"/>
          </p:nvPr>
        </p:nvSpPr>
        <p:spPr>
          <a:xfrm>
            <a:off x="563526" y="6452601"/>
            <a:ext cx="430530" cy="145531"/>
          </a:xfrm>
        </p:spPr>
        <p:txBody>
          <a:bodyPr/>
          <a:lstStyle/>
          <a:p>
            <a:fld id="{841395F3-AE3B-154C-BDAA-968DA665FDBB}" type="slidenum">
              <a:rPr lang="en-US" smtClean="0"/>
              <a:pPr/>
              <a:t>‹#›</a:t>
            </a:fld>
            <a:endParaRPr lang="en-US"/>
          </a:p>
        </p:txBody>
      </p:sp>
      <p:sp>
        <p:nvSpPr>
          <p:cNvPr id="40" name="Text Placeholder 27">
            <a:extLst>
              <a:ext uri="{FF2B5EF4-FFF2-40B4-BE49-F238E27FC236}">
                <a16:creationId xmlns:a16="http://schemas.microsoft.com/office/drawing/2014/main" id="{E2FD075B-C797-134F-BD76-113ADB04584A}"/>
              </a:ext>
            </a:extLst>
          </p:cNvPr>
          <p:cNvSpPr>
            <a:spLocks noGrp="1"/>
          </p:cNvSpPr>
          <p:nvPr>
            <p:ph type="body" sz="quarter" idx="13"/>
          </p:nvPr>
        </p:nvSpPr>
        <p:spPr>
          <a:xfrm>
            <a:off x="563563" y="1968720"/>
            <a:ext cx="10961687" cy="3926364"/>
          </a:xfrm>
          <a:prstGeom prst="rect">
            <a:avLst/>
          </a:prstGeo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42B86FF6-19FA-E449-AD2C-259398729FB7}"/>
              </a:ext>
            </a:extLst>
          </p:cNvPr>
          <p:cNvSpPr>
            <a:spLocks noGrp="1"/>
          </p:cNvSpPr>
          <p:nvPr>
            <p:ph type="body" sz="quarter" idx="14" hasCustomPrompt="1"/>
          </p:nvPr>
        </p:nvSpPr>
        <p:spPr>
          <a:xfrm>
            <a:off x="563563" y="1384622"/>
            <a:ext cx="10961686" cy="314792"/>
          </a:xfrm>
          <a:prstGeom prst="rect">
            <a:avLst/>
          </a:prstGeom>
        </p:spPr>
        <p:txBody>
          <a:bodyPr lIns="0" tIns="0" rIns="0" bIns="0"/>
          <a:lstStyle>
            <a:lvl1pPr marL="0" indent="0">
              <a:buNone/>
              <a:defRPr sz="1900" b="0" i="0">
                <a:solidFill>
                  <a:schemeClr val="accent2"/>
                </a:solidFill>
                <a:latin typeface="Roboto Medium" panose="02000000000000000000" pitchFamily="2" charset="0"/>
                <a:ea typeface="Roboto Medium" panose="02000000000000000000" pitchFamily="2" charset="0"/>
              </a:defRPr>
            </a:lvl1pPr>
            <a:lvl2pPr marL="560070" indent="-285750">
              <a:buFont typeface="Arial" panose="020B0604020202020204" pitchFamily="34" charset="0"/>
              <a:buChar char="•"/>
              <a:defRPr b="0" i="0">
                <a:latin typeface="Roboto Medium" panose="02000000000000000000" pitchFamily="2" charset="0"/>
                <a:ea typeface="Roboto Medium" panose="02000000000000000000" pitchFamily="2" charset="0"/>
              </a:defRPr>
            </a:lvl2pPr>
            <a:lvl3pPr marL="834390" indent="-285750">
              <a:buFont typeface="Arial" panose="020B0604020202020204" pitchFamily="34" charset="0"/>
              <a:buChar char="•"/>
              <a:defRPr b="0" i="0">
                <a:latin typeface="Roboto Medium" panose="02000000000000000000" pitchFamily="2" charset="0"/>
                <a:ea typeface="Roboto Medium" panose="02000000000000000000" pitchFamily="2" charset="0"/>
              </a:defRPr>
            </a:lvl3pPr>
            <a:lvl4pPr marL="994410" indent="-171450">
              <a:buFont typeface="Arial" panose="020B0604020202020204" pitchFamily="34" charset="0"/>
              <a:buChar char="•"/>
              <a:defRPr b="0" i="0">
                <a:latin typeface="Roboto Medium" panose="02000000000000000000" pitchFamily="2" charset="0"/>
                <a:ea typeface="Roboto Medium" panose="02000000000000000000" pitchFamily="2" charset="0"/>
              </a:defRPr>
            </a:lvl4pPr>
            <a:lvl5pPr marL="1097280" indent="0">
              <a:buNone/>
              <a:defRPr b="0" i="0">
                <a:latin typeface="Roboto Medium" panose="02000000000000000000" pitchFamily="2" charset="0"/>
                <a:ea typeface="Roboto Medium" panose="02000000000000000000" pitchFamily="2" charset="0"/>
              </a:defRPr>
            </a:lvl5pPr>
          </a:lstStyle>
          <a:p>
            <a:pPr lvl="0"/>
            <a:r>
              <a:rPr lang="en-US" dirty="0"/>
              <a:t>Click to edit Master heading style</a:t>
            </a:r>
          </a:p>
        </p:txBody>
      </p:sp>
    </p:spTree>
    <p:extLst>
      <p:ext uri="{BB962C8B-B14F-4D97-AF65-F5344CB8AC3E}">
        <p14:creationId xmlns:p14="http://schemas.microsoft.com/office/powerpoint/2010/main" val="4037520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lor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835D13-A53E-434F-86A1-674FC4432E47}"/>
              </a:ext>
            </a:extLst>
          </p:cNvPr>
          <p:cNvSpPr>
            <a:spLocks/>
          </p:cNvSpPr>
          <p:nvPr userDrawn="1"/>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4" name="Group 3">
            <a:extLst>
              <a:ext uri="{FF2B5EF4-FFF2-40B4-BE49-F238E27FC236}">
                <a16:creationId xmlns:a16="http://schemas.microsoft.com/office/drawing/2014/main" id="{5CB8FA3C-EAE5-462D-B8D3-6FCE1E775290}"/>
              </a:ext>
            </a:extLst>
          </p:cNvPr>
          <p:cNvGrpSpPr/>
          <p:nvPr userDrawn="1"/>
        </p:nvGrpSpPr>
        <p:grpSpPr>
          <a:xfrm>
            <a:off x="5177147" y="965969"/>
            <a:ext cx="6918070" cy="5308222"/>
            <a:chOff x="5403262" y="1056514"/>
            <a:chExt cx="6691954" cy="5134724"/>
          </a:xfrm>
        </p:grpSpPr>
        <p:sp>
          <p:nvSpPr>
            <p:cNvPr id="18" name="Hexagon 17">
              <a:extLst>
                <a:ext uri="{FF2B5EF4-FFF2-40B4-BE49-F238E27FC236}">
                  <a16:creationId xmlns:a16="http://schemas.microsoft.com/office/drawing/2014/main" id="{134B9760-B3AD-4272-9EB6-0BB8E1A1548B}"/>
                </a:ext>
              </a:extLst>
            </p:cNvPr>
            <p:cNvSpPr/>
            <p:nvPr/>
          </p:nvSpPr>
          <p:spPr>
            <a:xfrm>
              <a:off x="9163030" y="208594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87ADE395-6921-4CA9-9F24-D33514A0B3A3}"/>
                </a:ext>
              </a:extLst>
            </p:cNvPr>
            <p:cNvSpPr/>
            <p:nvPr/>
          </p:nvSpPr>
          <p:spPr>
            <a:xfrm>
              <a:off x="7809298" y="2087716"/>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6CF947B9-481E-4ACB-953C-40F22A7A1DDC}"/>
                </a:ext>
              </a:extLst>
            </p:cNvPr>
            <p:cNvSpPr/>
            <p:nvPr/>
          </p:nvSpPr>
          <p:spPr>
            <a:xfrm>
              <a:off x="7283147" y="3112709"/>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26284752-7DC9-453C-BBB0-58C63510D647}"/>
                </a:ext>
              </a:extLst>
            </p:cNvPr>
            <p:cNvSpPr/>
            <p:nvPr/>
          </p:nvSpPr>
          <p:spPr>
            <a:xfrm>
              <a:off x="7809298"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330B6ED4-14B3-4A76-8ADD-9C04C4126759}"/>
                </a:ext>
              </a:extLst>
            </p:cNvPr>
            <p:cNvSpPr/>
            <p:nvPr/>
          </p:nvSpPr>
          <p:spPr>
            <a:xfrm>
              <a:off x="9163029"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2F636FC9-9F28-4559-942F-14D7530E72A8}"/>
                </a:ext>
              </a:extLst>
            </p:cNvPr>
            <p:cNvSpPr/>
            <p:nvPr/>
          </p:nvSpPr>
          <p:spPr>
            <a:xfrm>
              <a:off x="9689181" y="3112709"/>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ED3836A9-82AF-40F9-AE8D-7306E436748C}"/>
                </a:ext>
              </a:extLst>
            </p:cNvPr>
            <p:cNvSpPr/>
            <p:nvPr/>
          </p:nvSpPr>
          <p:spPr>
            <a:xfrm>
              <a:off x="5403262"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4E70DD6A-8140-45CB-A2CC-EF5404B9E7E9}"/>
                </a:ext>
              </a:extLst>
            </p:cNvPr>
            <p:cNvSpPr/>
            <p:nvPr/>
          </p:nvSpPr>
          <p:spPr>
            <a:xfrm>
              <a:off x="9689181" y="1056514"/>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1"/>
            <a:ext cx="12192000" cy="1033464"/>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pic>
        <p:nvPicPr>
          <p:cNvPr id="41" name="Graphic 40">
            <a:extLst>
              <a:ext uri="{FF2B5EF4-FFF2-40B4-BE49-F238E27FC236}">
                <a16:creationId xmlns:a16="http://schemas.microsoft.com/office/drawing/2014/main" id="{2BC9BD87-7A18-4789-A6DB-DEE725837E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20540"/>
            <a:ext cx="670417" cy="524889"/>
          </a:xfrm>
          <a:prstGeom prst="rect">
            <a:avLst/>
          </a:prstGeom>
        </p:spPr>
      </p:pic>
    </p:spTree>
    <p:extLst>
      <p:ext uri="{BB962C8B-B14F-4D97-AF65-F5344CB8AC3E}">
        <p14:creationId xmlns:p14="http://schemas.microsoft.com/office/powerpoint/2010/main" val="12756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Title 3">
            <a:extLst>
              <a:ext uri="{FF2B5EF4-FFF2-40B4-BE49-F238E27FC236}">
                <a16:creationId xmlns:a16="http://schemas.microsoft.com/office/drawing/2014/main" id="{38D1217D-C4D3-4949-B0C1-E2594D91728B}"/>
              </a:ext>
            </a:extLst>
          </p:cNvPr>
          <p:cNvSpPr>
            <a:spLocks noGrp="1"/>
          </p:cNvSpPr>
          <p:nvPr>
            <p:ph type="title"/>
          </p:nvPr>
        </p:nvSpPr>
        <p:spPr/>
        <p:txBody>
          <a:bodyPr/>
          <a:lstStyle/>
          <a:p>
            <a:r>
              <a:rPr lang="en-US"/>
              <a:t>Click to edit Master title style</a:t>
            </a:r>
          </a:p>
        </p:txBody>
      </p:sp>
      <p:sp>
        <p:nvSpPr>
          <p:cNvPr id="23" name="Footer Placeholder 22">
            <a:extLst>
              <a:ext uri="{FF2B5EF4-FFF2-40B4-BE49-F238E27FC236}">
                <a16:creationId xmlns:a16="http://schemas.microsoft.com/office/drawing/2014/main" id="{FB342903-7D98-E74B-A1F5-FC576D0F642B}"/>
              </a:ext>
            </a:extLst>
          </p:cNvPr>
          <p:cNvSpPr>
            <a:spLocks noGrp="1"/>
          </p:cNvSpPr>
          <p:nvPr>
            <p:ph type="ftr" sz="quarter" idx="11"/>
          </p:nvPr>
        </p:nvSpPr>
        <p:spPr/>
        <p:txBody>
          <a:bodyPr/>
          <a:lstStyle/>
          <a:p>
            <a:r>
              <a:rPr lang="en-US"/>
              <a:t>Footer text</a:t>
            </a:r>
          </a:p>
        </p:txBody>
      </p:sp>
      <p:sp>
        <p:nvSpPr>
          <p:cNvPr id="35" name="Slide Number Placeholder 34">
            <a:extLst>
              <a:ext uri="{FF2B5EF4-FFF2-40B4-BE49-F238E27FC236}">
                <a16:creationId xmlns:a16="http://schemas.microsoft.com/office/drawing/2014/main" id="{80D21163-E175-5C4A-A7CF-AD6BF0BB88E5}"/>
              </a:ext>
            </a:extLst>
          </p:cNvPr>
          <p:cNvSpPr>
            <a:spLocks noGrp="1"/>
          </p:cNvSpPr>
          <p:nvPr>
            <p:ph type="sldNum" sz="quarter" idx="12"/>
          </p:nvPr>
        </p:nvSpPr>
        <p:spPr>
          <a:xfrm>
            <a:off x="563526" y="6452601"/>
            <a:ext cx="430530" cy="145531"/>
          </a:xfrm>
        </p:spPr>
        <p:txBody>
          <a:bodyPr/>
          <a:lstStyle/>
          <a:p>
            <a:fld id="{841395F3-AE3B-154C-BDAA-968DA665FDBB}" type="slidenum">
              <a:rPr lang="en-US" smtClean="0"/>
              <a:pPr/>
              <a:t>‹#›</a:t>
            </a:fld>
            <a:endParaRPr lang="en-US"/>
          </a:p>
        </p:txBody>
      </p:sp>
      <p:sp>
        <p:nvSpPr>
          <p:cNvPr id="40" name="Text Placeholder 27">
            <a:extLst>
              <a:ext uri="{FF2B5EF4-FFF2-40B4-BE49-F238E27FC236}">
                <a16:creationId xmlns:a16="http://schemas.microsoft.com/office/drawing/2014/main" id="{E2FD075B-C797-134F-BD76-113ADB04584A}"/>
              </a:ext>
            </a:extLst>
          </p:cNvPr>
          <p:cNvSpPr>
            <a:spLocks noGrp="1"/>
          </p:cNvSpPr>
          <p:nvPr>
            <p:ph type="body" sz="quarter" idx="13"/>
          </p:nvPr>
        </p:nvSpPr>
        <p:spPr>
          <a:xfrm>
            <a:off x="563563" y="1968720"/>
            <a:ext cx="10961687" cy="3926364"/>
          </a:xfrm>
          <a:prstGeom prst="rect">
            <a:avLst/>
          </a:prstGeo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42B86FF6-19FA-E449-AD2C-259398729FB7}"/>
              </a:ext>
            </a:extLst>
          </p:cNvPr>
          <p:cNvSpPr>
            <a:spLocks noGrp="1"/>
          </p:cNvSpPr>
          <p:nvPr>
            <p:ph type="body" sz="quarter" idx="14" hasCustomPrompt="1"/>
          </p:nvPr>
        </p:nvSpPr>
        <p:spPr>
          <a:xfrm>
            <a:off x="563563" y="1384622"/>
            <a:ext cx="10961686" cy="314792"/>
          </a:xfrm>
          <a:prstGeom prst="rect">
            <a:avLst/>
          </a:prstGeom>
        </p:spPr>
        <p:txBody>
          <a:bodyPr lIns="0" tIns="0" rIns="0" bIns="0"/>
          <a:lstStyle>
            <a:lvl1pPr marL="0" indent="0">
              <a:buNone/>
              <a:defRPr sz="1900" b="0" i="0">
                <a:solidFill>
                  <a:schemeClr val="accent2"/>
                </a:solidFill>
                <a:latin typeface="Roboto Medium" panose="02000000000000000000" pitchFamily="2" charset="0"/>
                <a:ea typeface="Roboto Medium" panose="02000000000000000000" pitchFamily="2" charset="0"/>
              </a:defRPr>
            </a:lvl1pPr>
            <a:lvl2pPr marL="560070" indent="-285750">
              <a:buFont typeface="Arial" panose="020B0604020202020204" pitchFamily="34" charset="0"/>
              <a:buChar char="•"/>
              <a:defRPr b="0" i="0">
                <a:latin typeface="Roboto Medium" panose="02000000000000000000" pitchFamily="2" charset="0"/>
                <a:ea typeface="Roboto Medium" panose="02000000000000000000" pitchFamily="2" charset="0"/>
              </a:defRPr>
            </a:lvl2pPr>
            <a:lvl3pPr marL="834390" indent="-285750">
              <a:buFont typeface="Arial" panose="020B0604020202020204" pitchFamily="34" charset="0"/>
              <a:buChar char="•"/>
              <a:defRPr b="0" i="0">
                <a:latin typeface="Roboto Medium" panose="02000000000000000000" pitchFamily="2" charset="0"/>
                <a:ea typeface="Roboto Medium" panose="02000000000000000000" pitchFamily="2" charset="0"/>
              </a:defRPr>
            </a:lvl3pPr>
            <a:lvl4pPr marL="994410" indent="-171450">
              <a:buFont typeface="Arial" panose="020B0604020202020204" pitchFamily="34" charset="0"/>
              <a:buChar char="•"/>
              <a:defRPr b="0" i="0">
                <a:latin typeface="Roboto Medium" panose="02000000000000000000" pitchFamily="2" charset="0"/>
                <a:ea typeface="Roboto Medium" panose="02000000000000000000" pitchFamily="2" charset="0"/>
              </a:defRPr>
            </a:lvl4pPr>
            <a:lvl5pPr marL="1097280" indent="0">
              <a:buNone/>
              <a:defRPr b="0" i="0">
                <a:latin typeface="Roboto Medium" panose="02000000000000000000" pitchFamily="2" charset="0"/>
                <a:ea typeface="Roboto Medium" panose="02000000000000000000" pitchFamily="2" charset="0"/>
              </a:defRPr>
            </a:lvl5pPr>
          </a:lstStyle>
          <a:p>
            <a:pPr lvl="0"/>
            <a:r>
              <a:rPr lang="en-US" dirty="0"/>
              <a:t>Click to edit Master heading style</a:t>
            </a:r>
          </a:p>
        </p:txBody>
      </p:sp>
    </p:spTree>
    <p:extLst>
      <p:ext uri="{BB962C8B-B14F-4D97-AF65-F5344CB8AC3E}">
        <p14:creationId xmlns:p14="http://schemas.microsoft.com/office/powerpoint/2010/main" val="18525492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Title 3">
            <a:extLst>
              <a:ext uri="{FF2B5EF4-FFF2-40B4-BE49-F238E27FC236}">
                <a16:creationId xmlns:a16="http://schemas.microsoft.com/office/drawing/2014/main" id="{38D1217D-C4D3-4949-B0C1-E2594D91728B}"/>
              </a:ext>
            </a:extLst>
          </p:cNvPr>
          <p:cNvSpPr>
            <a:spLocks noGrp="1"/>
          </p:cNvSpPr>
          <p:nvPr>
            <p:ph type="title"/>
          </p:nvPr>
        </p:nvSpPr>
        <p:spPr/>
        <p:txBody>
          <a:bodyPr/>
          <a:lstStyle/>
          <a:p>
            <a:r>
              <a:rPr lang="en-US"/>
              <a:t>Click to edit Master title style</a:t>
            </a:r>
          </a:p>
        </p:txBody>
      </p:sp>
      <p:sp>
        <p:nvSpPr>
          <p:cNvPr id="23" name="Footer Placeholder 22">
            <a:extLst>
              <a:ext uri="{FF2B5EF4-FFF2-40B4-BE49-F238E27FC236}">
                <a16:creationId xmlns:a16="http://schemas.microsoft.com/office/drawing/2014/main" id="{FB342903-7D98-E74B-A1F5-FC576D0F642B}"/>
              </a:ext>
            </a:extLst>
          </p:cNvPr>
          <p:cNvSpPr>
            <a:spLocks noGrp="1"/>
          </p:cNvSpPr>
          <p:nvPr>
            <p:ph type="ftr" sz="quarter" idx="11"/>
          </p:nvPr>
        </p:nvSpPr>
        <p:spPr/>
        <p:txBody>
          <a:bodyPr/>
          <a:lstStyle/>
          <a:p>
            <a:r>
              <a:rPr lang="en-US"/>
              <a:t>Footer text</a:t>
            </a:r>
          </a:p>
        </p:txBody>
      </p:sp>
      <p:sp>
        <p:nvSpPr>
          <p:cNvPr id="35" name="Slide Number Placeholder 34">
            <a:extLst>
              <a:ext uri="{FF2B5EF4-FFF2-40B4-BE49-F238E27FC236}">
                <a16:creationId xmlns:a16="http://schemas.microsoft.com/office/drawing/2014/main" id="{80D21163-E175-5C4A-A7CF-AD6BF0BB88E5}"/>
              </a:ext>
            </a:extLst>
          </p:cNvPr>
          <p:cNvSpPr>
            <a:spLocks noGrp="1"/>
          </p:cNvSpPr>
          <p:nvPr>
            <p:ph type="sldNum" sz="quarter" idx="12"/>
          </p:nvPr>
        </p:nvSpPr>
        <p:spPr>
          <a:xfrm>
            <a:off x="563526" y="6452601"/>
            <a:ext cx="430530" cy="145531"/>
          </a:xfrm>
        </p:spPr>
        <p:txBody>
          <a:bodyPr/>
          <a:lstStyle/>
          <a:p>
            <a:fld id="{841395F3-AE3B-154C-BDAA-968DA665FDBB}" type="slidenum">
              <a:rPr lang="en-US" smtClean="0"/>
              <a:pPr/>
              <a:t>‹#›</a:t>
            </a:fld>
            <a:endParaRPr lang="en-US"/>
          </a:p>
        </p:txBody>
      </p:sp>
      <p:sp>
        <p:nvSpPr>
          <p:cNvPr id="40" name="Text Placeholder 27">
            <a:extLst>
              <a:ext uri="{FF2B5EF4-FFF2-40B4-BE49-F238E27FC236}">
                <a16:creationId xmlns:a16="http://schemas.microsoft.com/office/drawing/2014/main" id="{E2FD075B-C797-134F-BD76-113ADB04584A}"/>
              </a:ext>
            </a:extLst>
          </p:cNvPr>
          <p:cNvSpPr>
            <a:spLocks noGrp="1"/>
          </p:cNvSpPr>
          <p:nvPr>
            <p:ph type="body" sz="quarter" idx="13"/>
          </p:nvPr>
        </p:nvSpPr>
        <p:spPr>
          <a:xfrm>
            <a:off x="563563" y="1968720"/>
            <a:ext cx="10961687" cy="3926364"/>
          </a:xfrm>
          <a:prstGeom prst="rect">
            <a:avLst/>
          </a:prstGeo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42B86FF6-19FA-E449-AD2C-259398729FB7}"/>
              </a:ext>
            </a:extLst>
          </p:cNvPr>
          <p:cNvSpPr>
            <a:spLocks noGrp="1"/>
          </p:cNvSpPr>
          <p:nvPr>
            <p:ph type="body" sz="quarter" idx="14" hasCustomPrompt="1"/>
          </p:nvPr>
        </p:nvSpPr>
        <p:spPr>
          <a:xfrm>
            <a:off x="563563" y="1384622"/>
            <a:ext cx="10961686" cy="314792"/>
          </a:xfrm>
          <a:prstGeom prst="rect">
            <a:avLst/>
          </a:prstGeom>
        </p:spPr>
        <p:txBody>
          <a:bodyPr lIns="0" tIns="0" rIns="0" bIns="0"/>
          <a:lstStyle>
            <a:lvl1pPr marL="0" indent="0">
              <a:buNone/>
              <a:defRPr sz="1900" b="0" i="0">
                <a:solidFill>
                  <a:schemeClr val="accent2"/>
                </a:solidFill>
                <a:latin typeface="Roboto Medium" panose="02000000000000000000" pitchFamily="2" charset="0"/>
                <a:ea typeface="Roboto Medium" panose="02000000000000000000" pitchFamily="2" charset="0"/>
              </a:defRPr>
            </a:lvl1pPr>
            <a:lvl2pPr marL="560070" indent="-285750">
              <a:buFont typeface="Arial" panose="020B0604020202020204" pitchFamily="34" charset="0"/>
              <a:buChar char="•"/>
              <a:defRPr b="0" i="0">
                <a:latin typeface="Roboto Medium" panose="02000000000000000000" pitchFamily="2" charset="0"/>
                <a:ea typeface="Roboto Medium" panose="02000000000000000000" pitchFamily="2" charset="0"/>
              </a:defRPr>
            </a:lvl2pPr>
            <a:lvl3pPr marL="834390" indent="-285750">
              <a:buFont typeface="Arial" panose="020B0604020202020204" pitchFamily="34" charset="0"/>
              <a:buChar char="•"/>
              <a:defRPr b="0" i="0">
                <a:latin typeface="Roboto Medium" panose="02000000000000000000" pitchFamily="2" charset="0"/>
                <a:ea typeface="Roboto Medium" panose="02000000000000000000" pitchFamily="2" charset="0"/>
              </a:defRPr>
            </a:lvl3pPr>
            <a:lvl4pPr marL="994410" indent="-171450">
              <a:buFont typeface="Arial" panose="020B0604020202020204" pitchFamily="34" charset="0"/>
              <a:buChar char="•"/>
              <a:defRPr b="0" i="0">
                <a:latin typeface="Roboto Medium" panose="02000000000000000000" pitchFamily="2" charset="0"/>
                <a:ea typeface="Roboto Medium" panose="02000000000000000000" pitchFamily="2" charset="0"/>
              </a:defRPr>
            </a:lvl4pPr>
            <a:lvl5pPr marL="1097280" indent="0">
              <a:buNone/>
              <a:defRPr b="0" i="0">
                <a:latin typeface="Roboto Medium" panose="02000000000000000000" pitchFamily="2" charset="0"/>
                <a:ea typeface="Roboto Medium" panose="02000000000000000000" pitchFamily="2" charset="0"/>
              </a:defRPr>
            </a:lvl5pPr>
          </a:lstStyle>
          <a:p>
            <a:pPr lvl="0"/>
            <a:r>
              <a:rPr lang="en-US" dirty="0"/>
              <a:t>Click to edit Master heading style</a:t>
            </a:r>
          </a:p>
        </p:txBody>
      </p:sp>
    </p:spTree>
    <p:extLst>
      <p:ext uri="{BB962C8B-B14F-4D97-AF65-F5344CB8AC3E}">
        <p14:creationId xmlns:p14="http://schemas.microsoft.com/office/powerpoint/2010/main" val="20650130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Title 3">
            <a:extLst>
              <a:ext uri="{FF2B5EF4-FFF2-40B4-BE49-F238E27FC236}">
                <a16:creationId xmlns:a16="http://schemas.microsoft.com/office/drawing/2014/main" id="{38D1217D-C4D3-4949-B0C1-E2594D91728B}"/>
              </a:ext>
            </a:extLst>
          </p:cNvPr>
          <p:cNvSpPr>
            <a:spLocks noGrp="1"/>
          </p:cNvSpPr>
          <p:nvPr>
            <p:ph type="title"/>
          </p:nvPr>
        </p:nvSpPr>
        <p:spPr/>
        <p:txBody>
          <a:bodyPr/>
          <a:lstStyle/>
          <a:p>
            <a:r>
              <a:rPr lang="en-US"/>
              <a:t>Click to edit Master title style</a:t>
            </a:r>
          </a:p>
        </p:txBody>
      </p:sp>
      <p:sp>
        <p:nvSpPr>
          <p:cNvPr id="23" name="Footer Placeholder 22">
            <a:extLst>
              <a:ext uri="{FF2B5EF4-FFF2-40B4-BE49-F238E27FC236}">
                <a16:creationId xmlns:a16="http://schemas.microsoft.com/office/drawing/2014/main" id="{FB342903-7D98-E74B-A1F5-FC576D0F642B}"/>
              </a:ext>
            </a:extLst>
          </p:cNvPr>
          <p:cNvSpPr>
            <a:spLocks noGrp="1"/>
          </p:cNvSpPr>
          <p:nvPr>
            <p:ph type="ftr" sz="quarter" idx="11"/>
          </p:nvPr>
        </p:nvSpPr>
        <p:spPr/>
        <p:txBody>
          <a:bodyPr/>
          <a:lstStyle/>
          <a:p>
            <a:r>
              <a:rPr lang="en-US"/>
              <a:t>Footer text</a:t>
            </a:r>
          </a:p>
        </p:txBody>
      </p:sp>
      <p:sp>
        <p:nvSpPr>
          <p:cNvPr id="35" name="Slide Number Placeholder 34">
            <a:extLst>
              <a:ext uri="{FF2B5EF4-FFF2-40B4-BE49-F238E27FC236}">
                <a16:creationId xmlns:a16="http://schemas.microsoft.com/office/drawing/2014/main" id="{80D21163-E175-5C4A-A7CF-AD6BF0BB88E5}"/>
              </a:ext>
            </a:extLst>
          </p:cNvPr>
          <p:cNvSpPr>
            <a:spLocks noGrp="1"/>
          </p:cNvSpPr>
          <p:nvPr>
            <p:ph type="sldNum" sz="quarter" idx="12"/>
          </p:nvPr>
        </p:nvSpPr>
        <p:spPr>
          <a:xfrm>
            <a:off x="563526" y="6452601"/>
            <a:ext cx="430530" cy="145531"/>
          </a:xfrm>
        </p:spPr>
        <p:txBody>
          <a:bodyPr/>
          <a:lstStyle/>
          <a:p>
            <a:fld id="{841395F3-AE3B-154C-BDAA-968DA665FDBB}" type="slidenum">
              <a:rPr lang="en-US" smtClean="0"/>
              <a:pPr/>
              <a:t>‹#›</a:t>
            </a:fld>
            <a:endParaRPr lang="en-US"/>
          </a:p>
        </p:txBody>
      </p:sp>
      <p:sp>
        <p:nvSpPr>
          <p:cNvPr id="40" name="Text Placeholder 27">
            <a:extLst>
              <a:ext uri="{FF2B5EF4-FFF2-40B4-BE49-F238E27FC236}">
                <a16:creationId xmlns:a16="http://schemas.microsoft.com/office/drawing/2014/main" id="{E2FD075B-C797-134F-BD76-113ADB04584A}"/>
              </a:ext>
            </a:extLst>
          </p:cNvPr>
          <p:cNvSpPr>
            <a:spLocks noGrp="1"/>
          </p:cNvSpPr>
          <p:nvPr>
            <p:ph type="body" sz="quarter" idx="13"/>
          </p:nvPr>
        </p:nvSpPr>
        <p:spPr>
          <a:xfrm>
            <a:off x="563563" y="1968720"/>
            <a:ext cx="10961687" cy="3926364"/>
          </a:xfrm>
          <a:prstGeom prst="rect">
            <a:avLst/>
          </a:prstGeo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42B86FF6-19FA-E449-AD2C-259398729FB7}"/>
              </a:ext>
            </a:extLst>
          </p:cNvPr>
          <p:cNvSpPr>
            <a:spLocks noGrp="1"/>
          </p:cNvSpPr>
          <p:nvPr>
            <p:ph type="body" sz="quarter" idx="14" hasCustomPrompt="1"/>
          </p:nvPr>
        </p:nvSpPr>
        <p:spPr>
          <a:xfrm>
            <a:off x="563563" y="1384622"/>
            <a:ext cx="10961686" cy="314792"/>
          </a:xfrm>
          <a:prstGeom prst="rect">
            <a:avLst/>
          </a:prstGeom>
        </p:spPr>
        <p:txBody>
          <a:bodyPr lIns="0" tIns="0" rIns="0" bIns="0"/>
          <a:lstStyle>
            <a:lvl1pPr marL="0" indent="0">
              <a:buNone/>
              <a:defRPr sz="1900" b="0" i="0">
                <a:solidFill>
                  <a:schemeClr val="accent2"/>
                </a:solidFill>
                <a:latin typeface="Roboto Medium" panose="02000000000000000000" pitchFamily="2" charset="0"/>
                <a:ea typeface="Roboto Medium" panose="02000000000000000000" pitchFamily="2" charset="0"/>
              </a:defRPr>
            </a:lvl1pPr>
            <a:lvl2pPr marL="560070" indent="-285750">
              <a:buFont typeface="Arial" panose="020B0604020202020204" pitchFamily="34" charset="0"/>
              <a:buChar char="•"/>
              <a:defRPr b="0" i="0">
                <a:latin typeface="Roboto Medium" panose="02000000000000000000" pitchFamily="2" charset="0"/>
                <a:ea typeface="Roboto Medium" panose="02000000000000000000" pitchFamily="2" charset="0"/>
              </a:defRPr>
            </a:lvl2pPr>
            <a:lvl3pPr marL="834390" indent="-285750">
              <a:buFont typeface="Arial" panose="020B0604020202020204" pitchFamily="34" charset="0"/>
              <a:buChar char="•"/>
              <a:defRPr b="0" i="0">
                <a:latin typeface="Roboto Medium" panose="02000000000000000000" pitchFamily="2" charset="0"/>
                <a:ea typeface="Roboto Medium" panose="02000000000000000000" pitchFamily="2" charset="0"/>
              </a:defRPr>
            </a:lvl3pPr>
            <a:lvl4pPr marL="994410" indent="-171450">
              <a:buFont typeface="Arial" panose="020B0604020202020204" pitchFamily="34" charset="0"/>
              <a:buChar char="•"/>
              <a:defRPr b="0" i="0">
                <a:latin typeface="Roboto Medium" panose="02000000000000000000" pitchFamily="2" charset="0"/>
                <a:ea typeface="Roboto Medium" panose="02000000000000000000" pitchFamily="2" charset="0"/>
              </a:defRPr>
            </a:lvl4pPr>
            <a:lvl5pPr marL="1097280" indent="0">
              <a:buNone/>
              <a:defRPr b="0" i="0">
                <a:latin typeface="Roboto Medium" panose="02000000000000000000" pitchFamily="2" charset="0"/>
                <a:ea typeface="Roboto Medium" panose="02000000000000000000" pitchFamily="2" charset="0"/>
              </a:defRPr>
            </a:lvl5pPr>
          </a:lstStyle>
          <a:p>
            <a:pPr lvl="0"/>
            <a:r>
              <a:rPr lang="en-US" dirty="0"/>
              <a:t>Click to edit Master heading style</a:t>
            </a:r>
          </a:p>
        </p:txBody>
      </p:sp>
    </p:spTree>
    <p:extLst>
      <p:ext uri="{BB962C8B-B14F-4D97-AF65-F5344CB8AC3E}">
        <p14:creationId xmlns:p14="http://schemas.microsoft.com/office/powerpoint/2010/main" val="41880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5">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0CB0234D-5920-4A38-B52B-AD40F8ACAB9B}"/>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3" name="Hexagon 22">
            <a:extLst>
              <a:ext uri="{FF2B5EF4-FFF2-40B4-BE49-F238E27FC236}">
                <a16:creationId xmlns:a16="http://schemas.microsoft.com/office/drawing/2014/main" id="{08933E97-EF15-4362-9AC0-680855D4C9F1}"/>
              </a:ext>
            </a:extLst>
          </p:cNvPr>
          <p:cNvSpPr/>
          <p:nvPr userDrawn="1"/>
        </p:nvSpPr>
        <p:spPr>
          <a:xfrm flipV="1">
            <a:off x="5143906" y="1026287"/>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4" name="Hexagon 23">
            <a:extLst>
              <a:ext uri="{FF2B5EF4-FFF2-40B4-BE49-F238E27FC236}">
                <a16:creationId xmlns:a16="http://schemas.microsoft.com/office/drawing/2014/main" id="{762EBFD8-7B6E-4209-82F1-C53AF2FE754C}"/>
              </a:ext>
            </a:extLst>
          </p:cNvPr>
          <p:cNvSpPr/>
          <p:nvPr userDrawn="1"/>
        </p:nvSpPr>
        <p:spPr>
          <a:xfrm flipV="1">
            <a:off x="4466107"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80D4CB18-F42B-436A-BC67-5EFC5A2EA649}"/>
              </a:ext>
            </a:extLst>
          </p:cNvPr>
          <p:cNvSpPr/>
          <p:nvPr userDrawn="1"/>
        </p:nvSpPr>
        <p:spPr>
          <a:xfrm flipV="1">
            <a:off x="5138882"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6" name="Hexagon 25">
            <a:extLst>
              <a:ext uri="{FF2B5EF4-FFF2-40B4-BE49-F238E27FC236}">
                <a16:creationId xmlns:a16="http://schemas.microsoft.com/office/drawing/2014/main" id="{4B6880DF-D32C-482D-9823-2EAC25C96D61}"/>
              </a:ext>
            </a:extLst>
          </p:cNvPr>
          <p:cNvSpPr/>
          <p:nvPr userDrawn="1"/>
        </p:nvSpPr>
        <p:spPr>
          <a:xfrm flipV="1">
            <a:off x="6907908"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CCD05D26-2F65-4EE3-8822-A44FE45572DB}"/>
              </a:ext>
            </a:extLst>
          </p:cNvPr>
          <p:cNvSpPr/>
          <p:nvPr userDrawn="1"/>
        </p:nvSpPr>
        <p:spPr>
          <a:xfrm flipV="1">
            <a:off x="7580685" y="-29413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9CACCACB-5BC7-4FF5-91A8-8E89C199F8AA}"/>
              </a:ext>
            </a:extLst>
          </p:cNvPr>
          <p:cNvSpPr/>
          <p:nvPr userDrawn="1"/>
        </p:nvSpPr>
        <p:spPr>
          <a:xfrm flipV="1">
            <a:off x="2024300" y="-1614552"/>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742D35BD-FEEF-47B9-98AC-1A7497EA0F5E}"/>
              </a:ext>
            </a:extLst>
          </p:cNvPr>
          <p:cNvSpPr/>
          <p:nvPr userDrawn="1"/>
        </p:nvSpPr>
        <p:spPr>
          <a:xfrm flipV="1">
            <a:off x="7575661" y="2354704"/>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33" name="Group 32">
            <a:extLst>
              <a:ext uri="{FF2B5EF4-FFF2-40B4-BE49-F238E27FC236}">
                <a16:creationId xmlns:a16="http://schemas.microsoft.com/office/drawing/2014/main" id="{17CBEF57-6951-43B7-850D-9AE4CFBEB493}"/>
              </a:ext>
            </a:extLst>
          </p:cNvPr>
          <p:cNvGrpSpPr/>
          <p:nvPr userDrawn="1"/>
        </p:nvGrpSpPr>
        <p:grpSpPr>
          <a:xfrm rot="10800000" flipV="1">
            <a:off x="-364601" y="3904488"/>
            <a:ext cx="6204039" cy="5294245"/>
            <a:chOff x="3979270" y="1476587"/>
            <a:chExt cx="3342632" cy="2881111"/>
          </a:xfrm>
        </p:grpSpPr>
        <p:sp>
          <p:nvSpPr>
            <p:cNvPr id="34" name="Hexagon 33">
              <a:extLst>
                <a:ext uri="{FF2B5EF4-FFF2-40B4-BE49-F238E27FC236}">
                  <a16:creationId xmlns:a16="http://schemas.microsoft.com/office/drawing/2014/main" id="{27EEEC15-53E8-43F0-B5B6-ED6A3ABF1385}"/>
                </a:ext>
              </a:extLst>
            </p:cNvPr>
            <p:cNvSpPr/>
            <p:nvPr/>
          </p:nvSpPr>
          <p:spPr>
            <a:xfrm>
              <a:off x="5294873" y="2198264"/>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A2421B09-0D70-40A2-8866-A6D024CC1F42}"/>
                </a:ext>
              </a:extLst>
            </p:cNvPr>
            <p:cNvSpPr/>
            <p:nvPr/>
          </p:nvSpPr>
          <p:spPr>
            <a:xfrm>
              <a:off x="4336336" y="219950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02318191-C996-4732-B4CD-44A3E7A81F04}"/>
                </a:ext>
              </a:extLst>
            </p:cNvPr>
            <p:cNvSpPr/>
            <p:nvPr/>
          </p:nvSpPr>
          <p:spPr>
            <a:xfrm>
              <a:off x="3979270"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8F396C6C-EF7A-46C2-8322-3CCF71893202}"/>
                </a:ext>
              </a:extLst>
            </p:cNvPr>
            <p:cNvSpPr/>
            <p:nvPr/>
          </p:nvSpPr>
          <p:spPr>
            <a:xfrm>
              <a:off x="5651939" y="2918075"/>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33BB956-E8C2-4CB8-880C-EF2CA3F21B37}"/>
                </a:ext>
              </a:extLst>
            </p:cNvPr>
            <p:cNvSpPr/>
            <p:nvPr/>
          </p:nvSpPr>
          <p:spPr>
            <a:xfrm>
              <a:off x="5651939" y="1476587"/>
              <a:ext cx="1669963" cy="1439623"/>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9" name="TextBox 38">
            <a:extLst>
              <a:ext uri="{FF2B5EF4-FFF2-40B4-BE49-F238E27FC236}">
                <a16:creationId xmlns:a16="http://schemas.microsoft.com/office/drawing/2014/main" id="{BF0736F1-3F13-44A0-9BAA-761555963517}"/>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dirty="0"/>
              <a:t>Click to edit Master category</a:t>
            </a:r>
          </a:p>
        </p:txBody>
      </p:sp>
      <p:pic>
        <p:nvPicPr>
          <p:cNvPr id="30" name="Graphic 29">
            <a:extLst>
              <a:ext uri="{FF2B5EF4-FFF2-40B4-BE49-F238E27FC236}">
                <a16:creationId xmlns:a16="http://schemas.microsoft.com/office/drawing/2014/main" id="{B95DE3C8-0CC5-5A49-916A-2A4D9297200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754" y="1035049"/>
            <a:ext cx="1242036" cy="972427"/>
          </a:xfrm>
          <a:prstGeom prst="rect">
            <a:avLst/>
          </a:prstGeom>
        </p:spPr>
      </p:pic>
      <p:pic>
        <p:nvPicPr>
          <p:cNvPr id="21" name="Picture 20">
            <a:extLst>
              <a:ext uri="{FF2B5EF4-FFF2-40B4-BE49-F238E27FC236}">
                <a16:creationId xmlns:a16="http://schemas.microsoft.com/office/drawing/2014/main" id="{91A28A44-770F-2548-B1E5-78D6DEFFC78E}"/>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6040661" y="-1097051"/>
            <a:ext cx="7995379" cy="6892569"/>
          </a:xfrm>
          <a:prstGeom prst="hexagon">
            <a:avLst>
              <a:gd name="adj" fmla="val 26819"/>
              <a:gd name="vf" fmla="val 115470"/>
            </a:avLst>
          </a:prstGeom>
          <a:solidFill>
            <a:schemeClr val="bg1"/>
          </a:solidFill>
          <a:ln>
            <a:noFill/>
          </a:ln>
          <a:effectLst>
            <a:outerShdw blurRad="304800" dist="38100" dir="5400000" algn="t" rotWithShape="0">
              <a:prstClr val="black">
                <a:alpha val="13000"/>
              </a:prstClr>
            </a:outerShdw>
          </a:effectLst>
        </p:spPr>
      </p:pic>
    </p:spTree>
    <p:extLst>
      <p:ext uri="{BB962C8B-B14F-4D97-AF65-F5344CB8AC3E}">
        <p14:creationId xmlns:p14="http://schemas.microsoft.com/office/powerpoint/2010/main" val="15814694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427F76DB-4094-1A4D-B382-FEC1A9556FE2}"/>
              </a:ext>
            </a:extLst>
          </p:cNvPr>
          <p:cNvGrpSpPr/>
          <p:nvPr userDrawn="1"/>
        </p:nvGrpSpPr>
        <p:grpSpPr>
          <a:xfrm>
            <a:off x="0" y="-3"/>
            <a:ext cx="12192000" cy="1033466"/>
            <a:chOff x="0" y="-3"/>
            <a:chExt cx="12192000" cy="1033466"/>
          </a:xfrm>
        </p:grpSpPr>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gr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5" name="Group 24">
            <a:extLst>
              <a:ext uri="{FF2B5EF4-FFF2-40B4-BE49-F238E27FC236}">
                <a16:creationId xmlns:a16="http://schemas.microsoft.com/office/drawing/2014/main" id="{09B3E28E-BE5D-4443-852C-5899710ECD1D}"/>
              </a:ext>
            </a:extLst>
          </p:cNvPr>
          <p:cNvGrpSpPr/>
          <p:nvPr userDrawn="1"/>
        </p:nvGrpSpPr>
        <p:grpSpPr>
          <a:xfrm>
            <a:off x="5343903" y="1115316"/>
            <a:ext cx="6903713" cy="5297207"/>
            <a:chOff x="2671786" y="1476587"/>
            <a:chExt cx="4644702" cy="3599679"/>
          </a:xfrm>
        </p:grpSpPr>
        <p:sp>
          <p:nvSpPr>
            <p:cNvPr id="27" name="Hexagon 26">
              <a:extLst>
                <a:ext uri="{FF2B5EF4-FFF2-40B4-BE49-F238E27FC236}">
                  <a16:creationId xmlns:a16="http://schemas.microsoft.com/office/drawing/2014/main" id="{369A2DB2-8ED8-4CB8-AD3B-CC52B363987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Hexagon 27">
              <a:extLst>
                <a:ext uri="{FF2B5EF4-FFF2-40B4-BE49-F238E27FC236}">
                  <a16:creationId xmlns:a16="http://schemas.microsoft.com/office/drawing/2014/main" id="{E513DD36-5696-4FC3-8AA6-43A954334992}"/>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AEF2BA8-CFFF-49B9-89D8-388DC8DBD908}"/>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7FCD1421-1DE6-4B6C-AF46-E2EE0E6E013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8E389745-35BB-49EE-BFF4-035058E1812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8E5D22A7-815C-470A-AA3D-4EC1042EA2F6}"/>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5E2A7816-ADD6-4EB1-872B-F3402E723BF3}"/>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C8C39218-264D-43B6-A1C7-A743993F17DF}"/>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4" name="Title 3">
            <a:extLst>
              <a:ext uri="{FF2B5EF4-FFF2-40B4-BE49-F238E27FC236}">
                <a16:creationId xmlns:a16="http://schemas.microsoft.com/office/drawing/2014/main" id="{38D1217D-C4D3-4949-B0C1-E2594D91728B}"/>
              </a:ext>
            </a:extLst>
          </p:cNvPr>
          <p:cNvSpPr>
            <a:spLocks noGrp="1"/>
          </p:cNvSpPr>
          <p:nvPr>
            <p:ph type="title"/>
          </p:nvPr>
        </p:nvSpPr>
        <p:spPr/>
        <p:txBody>
          <a:bodyPr/>
          <a:lstStyle/>
          <a:p>
            <a:r>
              <a:rPr lang="en-US"/>
              <a:t>Click to edit Master title style</a:t>
            </a:r>
          </a:p>
        </p:txBody>
      </p:sp>
      <p:sp>
        <p:nvSpPr>
          <p:cNvPr id="23" name="Footer Placeholder 22">
            <a:extLst>
              <a:ext uri="{FF2B5EF4-FFF2-40B4-BE49-F238E27FC236}">
                <a16:creationId xmlns:a16="http://schemas.microsoft.com/office/drawing/2014/main" id="{FB342903-7D98-E74B-A1F5-FC576D0F642B}"/>
              </a:ext>
            </a:extLst>
          </p:cNvPr>
          <p:cNvSpPr>
            <a:spLocks noGrp="1"/>
          </p:cNvSpPr>
          <p:nvPr>
            <p:ph type="ftr" sz="quarter" idx="11"/>
          </p:nvPr>
        </p:nvSpPr>
        <p:spPr/>
        <p:txBody>
          <a:bodyPr/>
          <a:lstStyle/>
          <a:p>
            <a:r>
              <a:rPr lang="en-US"/>
              <a:t>Footer text</a:t>
            </a:r>
          </a:p>
        </p:txBody>
      </p:sp>
      <p:sp>
        <p:nvSpPr>
          <p:cNvPr id="35" name="Slide Number Placeholder 34">
            <a:extLst>
              <a:ext uri="{FF2B5EF4-FFF2-40B4-BE49-F238E27FC236}">
                <a16:creationId xmlns:a16="http://schemas.microsoft.com/office/drawing/2014/main" id="{80D21163-E175-5C4A-A7CF-AD6BF0BB88E5}"/>
              </a:ext>
            </a:extLst>
          </p:cNvPr>
          <p:cNvSpPr>
            <a:spLocks noGrp="1"/>
          </p:cNvSpPr>
          <p:nvPr>
            <p:ph type="sldNum" sz="quarter" idx="12"/>
          </p:nvPr>
        </p:nvSpPr>
        <p:spPr>
          <a:xfrm>
            <a:off x="563526" y="6452601"/>
            <a:ext cx="430530" cy="145531"/>
          </a:xfrm>
        </p:spPr>
        <p:txBody>
          <a:bodyPr/>
          <a:lstStyle/>
          <a:p>
            <a:fld id="{841395F3-AE3B-154C-BDAA-968DA665FDBB}" type="slidenum">
              <a:rPr lang="en-US" smtClean="0"/>
              <a:pPr/>
              <a:t>‹#›</a:t>
            </a:fld>
            <a:endParaRPr lang="en-US"/>
          </a:p>
        </p:txBody>
      </p:sp>
      <p:sp>
        <p:nvSpPr>
          <p:cNvPr id="40" name="Text Placeholder 27">
            <a:extLst>
              <a:ext uri="{FF2B5EF4-FFF2-40B4-BE49-F238E27FC236}">
                <a16:creationId xmlns:a16="http://schemas.microsoft.com/office/drawing/2014/main" id="{E2FD075B-C797-134F-BD76-113ADB04584A}"/>
              </a:ext>
            </a:extLst>
          </p:cNvPr>
          <p:cNvSpPr>
            <a:spLocks noGrp="1"/>
          </p:cNvSpPr>
          <p:nvPr>
            <p:ph type="body" sz="quarter" idx="13"/>
          </p:nvPr>
        </p:nvSpPr>
        <p:spPr>
          <a:xfrm>
            <a:off x="563563" y="1968720"/>
            <a:ext cx="10961687" cy="3926364"/>
          </a:xfrm>
          <a:prstGeom prst="rect">
            <a:avLst/>
          </a:prstGeo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42B86FF6-19FA-E449-AD2C-259398729FB7}"/>
              </a:ext>
            </a:extLst>
          </p:cNvPr>
          <p:cNvSpPr>
            <a:spLocks noGrp="1"/>
          </p:cNvSpPr>
          <p:nvPr>
            <p:ph type="body" sz="quarter" idx="14" hasCustomPrompt="1"/>
          </p:nvPr>
        </p:nvSpPr>
        <p:spPr>
          <a:xfrm>
            <a:off x="563563" y="1384622"/>
            <a:ext cx="10961686" cy="314792"/>
          </a:xfrm>
          <a:prstGeom prst="rect">
            <a:avLst/>
          </a:prstGeom>
        </p:spPr>
        <p:txBody>
          <a:bodyPr lIns="0" tIns="0" rIns="0" bIns="0"/>
          <a:lstStyle>
            <a:lvl1pPr marL="0" indent="0">
              <a:buNone/>
              <a:defRPr sz="1900" b="0" i="0">
                <a:solidFill>
                  <a:schemeClr val="accent2"/>
                </a:solidFill>
                <a:latin typeface="Roboto Medium" panose="02000000000000000000" pitchFamily="2" charset="0"/>
                <a:ea typeface="Roboto Medium" panose="02000000000000000000" pitchFamily="2" charset="0"/>
              </a:defRPr>
            </a:lvl1pPr>
            <a:lvl2pPr marL="560070" indent="-285750">
              <a:buFont typeface="Arial" panose="020B0604020202020204" pitchFamily="34" charset="0"/>
              <a:buChar char="•"/>
              <a:defRPr b="0" i="0">
                <a:latin typeface="Roboto Medium" panose="02000000000000000000" pitchFamily="2" charset="0"/>
                <a:ea typeface="Roboto Medium" panose="02000000000000000000" pitchFamily="2" charset="0"/>
              </a:defRPr>
            </a:lvl2pPr>
            <a:lvl3pPr marL="834390" indent="-285750">
              <a:buFont typeface="Arial" panose="020B0604020202020204" pitchFamily="34" charset="0"/>
              <a:buChar char="•"/>
              <a:defRPr b="0" i="0">
                <a:latin typeface="Roboto Medium" panose="02000000000000000000" pitchFamily="2" charset="0"/>
                <a:ea typeface="Roboto Medium" panose="02000000000000000000" pitchFamily="2" charset="0"/>
              </a:defRPr>
            </a:lvl3pPr>
            <a:lvl4pPr marL="994410" indent="-171450">
              <a:buFont typeface="Arial" panose="020B0604020202020204" pitchFamily="34" charset="0"/>
              <a:buChar char="•"/>
              <a:defRPr b="0" i="0">
                <a:latin typeface="Roboto Medium" panose="02000000000000000000" pitchFamily="2" charset="0"/>
                <a:ea typeface="Roboto Medium" panose="02000000000000000000" pitchFamily="2" charset="0"/>
              </a:defRPr>
            </a:lvl4pPr>
            <a:lvl5pPr marL="1097280" indent="0">
              <a:buNone/>
              <a:defRPr b="0" i="0">
                <a:latin typeface="Roboto Medium" panose="02000000000000000000" pitchFamily="2" charset="0"/>
                <a:ea typeface="Roboto Medium" panose="02000000000000000000" pitchFamily="2" charset="0"/>
              </a:defRPr>
            </a:lvl5pPr>
          </a:lstStyle>
          <a:p>
            <a:pPr lvl="0"/>
            <a:r>
              <a:rPr lang="en-US" dirty="0"/>
              <a:t>Click to edit Master heading style</a:t>
            </a:r>
          </a:p>
        </p:txBody>
      </p:sp>
    </p:spTree>
    <p:extLst>
      <p:ext uri="{BB962C8B-B14F-4D97-AF65-F5344CB8AC3E}">
        <p14:creationId xmlns:p14="http://schemas.microsoft.com/office/powerpoint/2010/main" val="31813500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Left Half Highlight">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EE5F933-6823-0847-8B03-0EFB68ADE05C}"/>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grpSp>
        <p:nvGrpSpPr>
          <p:cNvPr id="2" name="Group 1">
            <a:extLst>
              <a:ext uri="{FF2B5EF4-FFF2-40B4-BE49-F238E27FC236}">
                <a16:creationId xmlns:a16="http://schemas.microsoft.com/office/drawing/2014/main" id="{FC9E7054-47FB-4021-B814-4462EBB2D9F6}"/>
              </a:ext>
            </a:extLst>
          </p:cNvPr>
          <p:cNvGrpSpPr/>
          <p:nvPr userDrawn="1"/>
        </p:nvGrpSpPr>
        <p:grpSpPr>
          <a:xfrm>
            <a:off x="0" y="-3"/>
            <a:ext cx="12192000" cy="1033466"/>
            <a:chOff x="0" y="-3"/>
            <a:chExt cx="12192000" cy="1033466"/>
          </a:xfrm>
        </p:grpSpPr>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pic>
          <p:nvPicPr>
            <p:cNvPr id="26" name="Graphic 25">
              <a:extLst>
                <a:ext uri="{FF2B5EF4-FFF2-40B4-BE49-F238E27FC236}">
                  <a16:creationId xmlns:a16="http://schemas.microsoft.com/office/drawing/2014/main" id="{7FF8B2DD-AB56-40B4-991C-514121852D7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54833" y="220540"/>
              <a:ext cx="670417" cy="524889"/>
            </a:xfrm>
            <a:prstGeom prst="rect">
              <a:avLst/>
            </a:prstGeom>
          </p:spPr>
        </p:pic>
      </p:grpSp>
      <p:grpSp>
        <p:nvGrpSpPr>
          <p:cNvPr id="18" name="Group 17">
            <a:extLst>
              <a:ext uri="{FF2B5EF4-FFF2-40B4-BE49-F238E27FC236}">
                <a16:creationId xmlns:a16="http://schemas.microsoft.com/office/drawing/2014/main" id="{835B8BF4-4F73-8547-AD31-0EA030C7E505}"/>
              </a:ext>
            </a:extLst>
          </p:cNvPr>
          <p:cNvGrpSpPr/>
          <p:nvPr userDrawn="1"/>
        </p:nvGrpSpPr>
        <p:grpSpPr>
          <a:xfrm>
            <a:off x="5191503" y="962916"/>
            <a:ext cx="6903713" cy="5297207"/>
            <a:chOff x="2671786" y="1476587"/>
            <a:chExt cx="4644702" cy="3599679"/>
          </a:xfrm>
        </p:grpSpPr>
        <p:sp>
          <p:nvSpPr>
            <p:cNvPr id="19" name="Hexagon 18">
              <a:extLst>
                <a:ext uri="{FF2B5EF4-FFF2-40B4-BE49-F238E27FC236}">
                  <a16:creationId xmlns:a16="http://schemas.microsoft.com/office/drawing/2014/main" id="{5ED11FC4-2388-234A-A743-4F6066B3FE14}"/>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7ADD6C01-CA6F-6845-80A6-EB984DDC8C5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 name="Hexagon 21">
              <a:extLst>
                <a:ext uri="{FF2B5EF4-FFF2-40B4-BE49-F238E27FC236}">
                  <a16:creationId xmlns:a16="http://schemas.microsoft.com/office/drawing/2014/main" id="{E03692B5-9C68-274F-87E4-424EDB930CC5}"/>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4" name="Hexagon 23">
              <a:extLst>
                <a:ext uri="{FF2B5EF4-FFF2-40B4-BE49-F238E27FC236}">
                  <a16:creationId xmlns:a16="http://schemas.microsoft.com/office/drawing/2014/main" id="{59279157-72F8-8844-9F82-A68B4067C568}"/>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5" name="Hexagon 24">
              <a:extLst>
                <a:ext uri="{FF2B5EF4-FFF2-40B4-BE49-F238E27FC236}">
                  <a16:creationId xmlns:a16="http://schemas.microsoft.com/office/drawing/2014/main" id="{37D5F6F9-76B8-C34F-88FE-3F04AC3CFF4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F7E0481D-CF53-434F-8F41-B4F78724090C}"/>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941C448D-3283-6A4E-9B5C-9B7F0E8816A1}"/>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4711BA16-7CF8-8448-9E7F-7A87923D5702}"/>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17" name="Business">
            <a:extLst>
              <a:ext uri="{FF2B5EF4-FFF2-40B4-BE49-F238E27FC236}">
                <a16:creationId xmlns:a16="http://schemas.microsoft.com/office/drawing/2014/main" id="{7328BCE7-7D58-B946-9ADF-4D578D4EC2E6}"/>
              </a:ext>
            </a:extLst>
          </p:cNvPr>
          <p:cNvSpPr txBox="1">
            <a:spLocks noChangeArrowheads="1"/>
          </p:cNvSpPr>
          <p:nvPr userDrawn="1">
            <p:custDataLst>
              <p:tags r:id="rId1"/>
            </p:custDataLst>
          </p:nvPr>
        </p:nvSpPr>
        <p:spPr bwMode="gray">
          <a:xfrm>
            <a:off x="10685772" y="6438246"/>
            <a:ext cx="839478" cy="1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r">
              <a:lnSpc>
                <a:spcPct val="100000"/>
              </a:lnSpc>
              <a:spcBef>
                <a:spcPct val="50000"/>
              </a:spcBef>
            </a:pPr>
            <a:r>
              <a:rPr lang="en-GB" altLang="en-US" sz="1000" cap="all" baseline="0" dirty="0">
                <a:solidFill>
                  <a:schemeClr val="accent2"/>
                </a:solidFill>
              </a:rPr>
              <a:t>© WCG 2021</a:t>
            </a:r>
          </a:p>
        </p:txBody>
      </p:sp>
    </p:spTree>
    <p:extLst>
      <p:ext uri="{BB962C8B-B14F-4D97-AF65-F5344CB8AC3E}">
        <p14:creationId xmlns:p14="http://schemas.microsoft.com/office/powerpoint/2010/main" val="361740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ight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6FE33E26-31C0-7C4B-A4D3-965FB335BB3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4833" y="259868"/>
            <a:ext cx="670417" cy="524889"/>
          </a:xfrm>
          <a:prstGeom prst="rect">
            <a:avLst/>
          </a:prstGeom>
        </p:spPr>
      </p:pic>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dirty="0"/>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spTree>
    <p:extLst>
      <p:ext uri="{BB962C8B-B14F-4D97-AF65-F5344CB8AC3E}">
        <p14:creationId xmlns:p14="http://schemas.microsoft.com/office/powerpoint/2010/main" val="1452475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WCG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85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
        <p:nvSpPr>
          <p:cNvPr id="43" name="Footer Placeholder 4">
            <a:extLst>
              <a:ext uri="{FF2B5EF4-FFF2-40B4-BE49-F238E27FC236}">
                <a16:creationId xmlns:a16="http://schemas.microsoft.com/office/drawing/2014/main" id="{4626E0FE-5FA8-4FCA-9FC8-9454DEB7AA77}"/>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solidFill>
                <a:latin typeface="Roboto" panose="02000000000000000000" pitchFamily="2" charset="0"/>
                <a:ea typeface="Roboto" panose="02000000000000000000" pitchFamily="2" charset="0"/>
              </a:defRPr>
            </a:lvl1pPr>
          </a:lstStyle>
          <a:p>
            <a:r>
              <a:rPr lang="en-US"/>
              <a:t>Footer text</a:t>
            </a:r>
          </a:p>
        </p:txBody>
      </p:sp>
      <p:sp>
        <p:nvSpPr>
          <p:cNvPr id="44" name="Slide Number Placeholder 5">
            <a:extLst>
              <a:ext uri="{FF2B5EF4-FFF2-40B4-BE49-F238E27FC236}">
                <a16:creationId xmlns:a16="http://schemas.microsoft.com/office/drawing/2014/main" id="{EEC31115-64CF-42C7-BE5C-E9408E238192}"/>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86530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ge WCG G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5"/>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95000"/>
                  </a:schemeClr>
                </a:solidFill>
                <a:latin typeface="Roboto" panose="02000000000000000000" pitchFamily="2" charset="0"/>
                <a:ea typeface="Roboto" panose="02000000000000000000" pitchFamily="2" charset="0"/>
              </a:defRPr>
            </a:lvl1pPr>
          </a:lstStyle>
          <a:p>
            <a:r>
              <a:rPr lang="en-US" dirty="0"/>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
        <p:nvSpPr>
          <p:cNvPr id="43" name="Footer Placeholder 4">
            <a:extLst>
              <a:ext uri="{FF2B5EF4-FFF2-40B4-BE49-F238E27FC236}">
                <a16:creationId xmlns:a16="http://schemas.microsoft.com/office/drawing/2014/main" id="{20FC997A-EF03-4032-BDE7-919D86A998B4}"/>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solidFill>
                <a:latin typeface="Roboto" panose="02000000000000000000" pitchFamily="2" charset="0"/>
                <a:ea typeface="Roboto" panose="02000000000000000000" pitchFamily="2" charset="0"/>
              </a:defRPr>
            </a:lvl1pPr>
          </a:lstStyle>
          <a:p>
            <a:r>
              <a:rPr lang="en-US"/>
              <a:t>Footer text</a:t>
            </a:r>
          </a:p>
        </p:txBody>
      </p:sp>
      <p:sp>
        <p:nvSpPr>
          <p:cNvPr id="44" name="Slide Number Placeholder 5">
            <a:extLst>
              <a:ext uri="{FF2B5EF4-FFF2-40B4-BE49-F238E27FC236}">
                <a16:creationId xmlns:a16="http://schemas.microsoft.com/office/drawing/2014/main" id="{41CF1431-EC6B-44A1-8377-8CE2A1A52B5F}"/>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1693589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age Dark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solidFill>
                <a:latin typeface="Roboto" panose="02000000000000000000" pitchFamily="2" charset="0"/>
                <a:ea typeface="Roboto" panose="02000000000000000000" pitchFamily="2" charset="0"/>
              </a:defRPr>
            </a:lvl1pPr>
          </a:lstStyle>
          <a:p>
            <a:r>
              <a:rPr lang="en-US"/>
              <a:t>© WCG 2021 </a:t>
            </a:r>
            <a:endParaRPr lang="en-US" dirty="0"/>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dirty="0"/>
              <a:t>Click to edit Master title</a:t>
            </a:r>
          </a:p>
        </p:txBody>
      </p:sp>
      <p:pic>
        <p:nvPicPr>
          <p:cNvPr id="42" name="Picture 41" descr="Logo&#10;&#10;Description automatically generated">
            <a:extLst>
              <a:ext uri="{FF2B5EF4-FFF2-40B4-BE49-F238E27FC236}">
                <a16:creationId xmlns:a16="http://schemas.microsoft.com/office/drawing/2014/main" id="{8AC5989C-02E9-DB4F-AC4C-0F66292BC16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820606" y="235295"/>
            <a:ext cx="727389" cy="583366"/>
          </a:xfrm>
          <a:prstGeom prst="rect">
            <a:avLst/>
          </a:prstGeom>
        </p:spPr>
      </p:pic>
      <p:sp>
        <p:nvSpPr>
          <p:cNvPr id="43" name="Footer Placeholder 4">
            <a:extLst>
              <a:ext uri="{FF2B5EF4-FFF2-40B4-BE49-F238E27FC236}">
                <a16:creationId xmlns:a16="http://schemas.microsoft.com/office/drawing/2014/main" id="{C887A729-1B6F-4187-9D50-2D8FF3FDCA7A}"/>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solidFill>
                <a:latin typeface="Roboto" panose="02000000000000000000" pitchFamily="2" charset="0"/>
                <a:ea typeface="Roboto" panose="02000000000000000000" pitchFamily="2" charset="0"/>
              </a:defRPr>
            </a:lvl1pPr>
          </a:lstStyle>
          <a:p>
            <a:r>
              <a:rPr lang="en-US"/>
              <a:t>Footer text</a:t>
            </a:r>
          </a:p>
        </p:txBody>
      </p:sp>
      <p:sp>
        <p:nvSpPr>
          <p:cNvPr id="44" name="Slide Number Placeholder 5">
            <a:extLst>
              <a:ext uri="{FF2B5EF4-FFF2-40B4-BE49-F238E27FC236}">
                <a16:creationId xmlns:a16="http://schemas.microsoft.com/office/drawing/2014/main" id="{A0364116-D8E3-4483-9A14-70F201066FB3}"/>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Tree>
    <p:extLst>
      <p:ext uri="{BB962C8B-B14F-4D97-AF65-F5344CB8AC3E}">
        <p14:creationId xmlns:p14="http://schemas.microsoft.com/office/powerpoint/2010/main" val="25368310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5110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3" r:id="rId6"/>
    <p:sldLayoutId id="2147483874" r:id="rId7"/>
    <p:sldLayoutId id="2147483885" r:id="rId8"/>
    <p:sldLayoutId id="2147483875" r:id="rId9"/>
    <p:sldLayoutId id="2147483876" r:id="rId10"/>
    <p:sldLayoutId id="2147483890" r:id="rId11"/>
    <p:sldLayoutId id="2147483888" r:id="rId12"/>
    <p:sldLayoutId id="2147483909" r:id="rId13"/>
    <p:sldLayoutId id="2147483892" r:id="rId14"/>
    <p:sldLayoutId id="2147483891" r:id="rId15"/>
    <p:sldLayoutId id="2147483860" r:id="rId16"/>
    <p:sldLayoutId id="2147483849" r:id="rId17"/>
    <p:sldLayoutId id="2147483859" r:id="rId18"/>
    <p:sldLayoutId id="2147483886" r:id="rId19"/>
    <p:sldLayoutId id="2147483887" r:id="rId20"/>
    <p:sldLayoutId id="2147483861" r:id="rId21"/>
    <p:sldLayoutId id="2147483871" r:id="rId22"/>
    <p:sldLayoutId id="2147483872" r:id="rId23"/>
    <p:sldLayoutId id="2147483862" r:id="rId24"/>
    <p:sldLayoutId id="2147483864" r:id="rId25"/>
    <p:sldLayoutId id="2147483863"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23" r:id="rId40"/>
    <p:sldLayoutId id="2147483924" r:id="rId41"/>
    <p:sldLayoutId id="2147483925" r:id="rId42"/>
    <p:sldLayoutId id="2147483800" r:id="rId43"/>
    <p:sldLayoutId id="2147483927" r:id="rId44"/>
    <p:sldLayoutId id="2147483929" r:id="rId45"/>
    <p:sldLayoutId id="2147483930" r:id="rId46"/>
    <p:sldLayoutId id="2147483931" r:id="rId47"/>
    <p:sldLayoutId id="2147483932" r:id="rId48"/>
    <p:sldLayoutId id="2147483933" r:id="rId49"/>
    <p:sldLayoutId id="2147483935" r:id="rId50"/>
    <p:sldLayoutId id="2147483936" r:id="rId5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17.png"/><Relationship Id="rId5" Type="http://schemas.openxmlformats.org/officeDocument/2006/relationships/hyperlink" Target="http://demo-customapps.epharmasolutions.com/CarApp/index.html"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6F0C3-E5B7-7141-A161-13D78E41B67A}"/>
              </a:ext>
            </a:extLst>
          </p:cNvPr>
          <p:cNvSpPr>
            <a:spLocks noGrp="1"/>
          </p:cNvSpPr>
          <p:nvPr>
            <p:ph sz="quarter" idx="14"/>
          </p:nvPr>
        </p:nvSpPr>
        <p:spPr>
          <a:xfrm>
            <a:off x="453933" y="3429000"/>
            <a:ext cx="6255625" cy="2118517"/>
          </a:xfrm>
        </p:spPr>
        <p:txBody>
          <a:bodyPr/>
          <a:lstStyle/>
          <a:p>
            <a:r>
              <a:rPr lang="en-US" sz="3200" dirty="0"/>
              <a:t>Addressing Drug Safety Challenges for Small &amp; Emerging Biopharma</a:t>
            </a:r>
          </a:p>
        </p:txBody>
      </p:sp>
    </p:spTree>
    <p:extLst>
      <p:ext uri="{BB962C8B-B14F-4D97-AF65-F5344CB8AC3E}">
        <p14:creationId xmlns:p14="http://schemas.microsoft.com/office/powerpoint/2010/main" val="154030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7">
            <a:extLst>
              <a:ext uri="{FF2B5EF4-FFF2-40B4-BE49-F238E27FC236}">
                <a16:creationId xmlns:a16="http://schemas.microsoft.com/office/drawing/2014/main" id="{3760A6BC-49B9-644B-855E-F3DCEF112AB2}"/>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26CB6"/>
                </a:solidFill>
                <a:effectLst/>
                <a:uLnTx/>
                <a:uFillTx/>
                <a:latin typeface="Roboto Medium" panose="02000000000000000000" pitchFamily="2" charset="0"/>
                <a:ea typeface="Roboto Medium" panose="02000000000000000000" pitchFamily="2" charset="0"/>
                <a:cs typeface="+mj-cs"/>
              </a:rPr>
              <a:t>Global Safety Reporting Rules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026CB6"/>
              </a:solidFill>
              <a:effectLst/>
              <a:uLnTx/>
              <a:uFillTx/>
              <a:latin typeface="Roboto Medium" panose="02000000000000000000" pitchFamily="2" charset="0"/>
              <a:ea typeface="Roboto Medium" panose="02000000000000000000" pitchFamily="2" charset="0"/>
              <a:cs typeface="+mj-cs"/>
            </a:endParaRPr>
          </a:p>
        </p:txBody>
      </p:sp>
      <p:pic>
        <p:nvPicPr>
          <p:cNvPr id="7" name="Picture 6">
            <a:extLst>
              <a:ext uri="{FF2B5EF4-FFF2-40B4-BE49-F238E27FC236}">
                <a16:creationId xmlns:a16="http://schemas.microsoft.com/office/drawing/2014/main" id="{97A0EAD6-EC96-441E-AC47-84ECFC784C18}"/>
              </a:ext>
            </a:extLst>
          </p:cNvPr>
          <p:cNvPicPr>
            <a:picLocks noChangeAspect="1"/>
          </p:cNvPicPr>
          <p:nvPr/>
        </p:nvPicPr>
        <p:blipFill>
          <a:blip r:embed="rId3"/>
          <a:stretch>
            <a:fillRect/>
          </a:stretch>
        </p:blipFill>
        <p:spPr>
          <a:xfrm>
            <a:off x="349307" y="2466405"/>
            <a:ext cx="6674681" cy="2195711"/>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6E634C94-D518-4C20-A48C-831675ED0533}"/>
              </a:ext>
            </a:extLst>
          </p:cNvPr>
          <p:cNvSpPr txBox="1"/>
          <p:nvPr/>
        </p:nvSpPr>
        <p:spPr>
          <a:xfrm>
            <a:off x="801661" y="1721684"/>
            <a:ext cx="3092361" cy="492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26CB6"/>
                </a:solidFill>
                <a:effectLst/>
                <a:uLnTx/>
                <a:uFillTx/>
                <a:latin typeface="Roboto"/>
                <a:ea typeface="+mn-ea"/>
                <a:cs typeface="+mn-cs"/>
              </a:rPr>
              <a:t>Create Letter Types  </a:t>
            </a:r>
          </a:p>
        </p:txBody>
      </p:sp>
      <p:sp>
        <p:nvSpPr>
          <p:cNvPr id="10" name="TextBox 9">
            <a:extLst>
              <a:ext uri="{FF2B5EF4-FFF2-40B4-BE49-F238E27FC236}">
                <a16:creationId xmlns:a16="http://schemas.microsoft.com/office/drawing/2014/main" id="{8BE0FA09-92A9-4ABB-9FD9-1F5DCC3AC6FA}"/>
              </a:ext>
            </a:extLst>
          </p:cNvPr>
          <p:cNvSpPr txBox="1"/>
          <p:nvPr/>
        </p:nvSpPr>
        <p:spPr>
          <a:xfrm>
            <a:off x="139444" y="1367741"/>
            <a:ext cx="859330"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026CB6"/>
                </a:solidFill>
                <a:effectLst/>
                <a:uLnTx/>
                <a:uFillTx/>
                <a:latin typeface="Roboto"/>
                <a:ea typeface="+mn-ea"/>
                <a:cs typeface="+mn-cs"/>
              </a:rPr>
              <a:t>1</a:t>
            </a:r>
            <a:endParaRPr kumimoji="0" lang="en-US" sz="6600" b="0" i="0" u="none" strike="noStrike" kern="1200" cap="none" spc="0" normalizeH="0" baseline="0" noProof="0" dirty="0">
              <a:ln>
                <a:noFill/>
              </a:ln>
              <a:solidFill>
                <a:srgbClr val="026CB6"/>
              </a:solidFill>
              <a:effectLst/>
              <a:uLnTx/>
              <a:uFillTx/>
              <a:latin typeface="Roboto"/>
              <a:ea typeface="+mn-ea"/>
              <a:cs typeface="+mn-cs"/>
              <a:sym typeface="Verdana"/>
            </a:endParaRPr>
          </a:p>
        </p:txBody>
      </p:sp>
      <p:sp>
        <p:nvSpPr>
          <p:cNvPr id="12" name="TextBox 11">
            <a:extLst>
              <a:ext uri="{FF2B5EF4-FFF2-40B4-BE49-F238E27FC236}">
                <a16:creationId xmlns:a16="http://schemas.microsoft.com/office/drawing/2014/main" id="{2D408B60-095F-484D-80B3-65977890FBF4}"/>
              </a:ext>
            </a:extLst>
          </p:cNvPr>
          <p:cNvSpPr txBox="1"/>
          <p:nvPr/>
        </p:nvSpPr>
        <p:spPr>
          <a:xfrm>
            <a:off x="8311697" y="1742884"/>
            <a:ext cx="3201284" cy="492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26CB6"/>
                </a:solidFill>
                <a:effectLst/>
                <a:uLnTx/>
                <a:uFillTx/>
                <a:latin typeface="Roboto"/>
                <a:ea typeface="+mn-ea"/>
                <a:cs typeface="+mn-cs"/>
              </a:rPr>
              <a:t>Apply Country Level Rules</a:t>
            </a:r>
          </a:p>
        </p:txBody>
      </p:sp>
      <p:sp>
        <p:nvSpPr>
          <p:cNvPr id="13" name="TextBox 12">
            <a:extLst>
              <a:ext uri="{FF2B5EF4-FFF2-40B4-BE49-F238E27FC236}">
                <a16:creationId xmlns:a16="http://schemas.microsoft.com/office/drawing/2014/main" id="{CADC018C-6F3A-4825-B71A-3F1416EFB873}"/>
              </a:ext>
            </a:extLst>
          </p:cNvPr>
          <p:cNvSpPr txBox="1"/>
          <p:nvPr/>
        </p:nvSpPr>
        <p:spPr>
          <a:xfrm>
            <a:off x="7569780" y="1367741"/>
            <a:ext cx="786887"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026CB6"/>
                </a:solidFill>
                <a:effectLst/>
                <a:uLnTx/>
                <a:uFillTx/>
                <a:latin typeface="Roboto"/>
                <a:ea typeface="+mn-ea"/>
                <a:cs typeface="+mn-cs"/>
              </a:rPr>
              <a:t>2</a:t>
            </a:r>
            <a:endParaRPr kumimoji="0" lang="en-US" sz="6600" b="0" i="0" u="none" strike="noStrike" kern="1200" cap="none" spc="0" normalizeH="0" baseline="0" noProof="0" dirty="0">
              <a:ln>
                <a:noFill/>
              </a:ln>
              <a:solidFill>
                <a:srgbClr val="026CB6"/>
              </a:solidFill>
              <a:effectLst/>
              <a:uLnTx/>
              <a:uFillTx/>
              <a:latin typeface="Roboto"/>
              <a:ea typeface="+mn-ea"/>
              <a:cs typeface="+mn-cs"/>
              <a:sym typeface="Verdana"/>
            </a:endParaRPr>
          </a:p>
        </p:txBody>
      </p:sp>
      <p:pic>
        <p:nvPicPr>
          <p:cNvPr id="14" name="Picture 13">
            <a:extLst>
              <a:ext uri="{FF2B5EF4-FFF2-40B4-BE49-F238E27FC236}">
                <a16:creationId xmlns:a16="http://schemas.microsoft.com/office/drawing/2014/main" id="{1620B1C9-58DC-4F1B-9BAE-2C4A6407A76F}"/>
              </a:ext>
            </a:extLst>
          </p:cNvPr>
          <p:cNvPicPr>
            <a:picLocks noChangeAspect="1"/>
          </p:cNvPicPr>
          <p:nvPr/>
        </p:nvPicPr>
        <p:blipFill rotWithShape="1">
          <a:blip r:embed="rId4"/>
          <a:srcRect l="17110" t="5150" b="6417"/>
          <a:stretch/>
        </p:blipFill>
        <p:spPr>
          <a:xfrm>
            <a:off x="7690657" y="2466405"/>
            <a:ext cx="4102100" cy="2599608"/>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4" name="Slide Number Placeholder 5">
            <a:extLst>
              <a:ext uri="{FF2B5EF4-FFF2-40B4-BE49-F238E27FC236}">
                <a16:creationId xmlns:a16="http://schemas.microsoft.com/office/drawing/2014/main" id="{D4C661C0-0F1A-B14B-91B1-461E8EDB66C1}"/>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41395F3-AE3B-154C-BDAA-968DA665FDBB}" type="slidenum">
              <a:rPr kumimoji="0" lang="en-US" sz="1000" b="0" i="0" u="none" strike="noStrike" kern="1200" cap="none" spc="0" normalizeH="0" baseline="0" noProof="0" smtClean="0">
                <a:ln>
                  <a:noFill/>
                </a:ln>
                <a:solidFill>
                  <a:srgbClr val="FFFFFF">
                    <a:lumMod val="50000"/>
                  </a:srgbClr>
                </a:solidFill>
                <a:effectLst/>
                <a:uLnTx/>
                <a:uFillTx/>
                <a:latin typeface="Roboto" panose="02000000000000000000" pitchFamily="2" charset="0"/>
                <a:ea typeface="Roboto" panose="02000000000000000000" pitchFamily="2"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lumMod val="50000"/>
                </a:srgbClr>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351845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7">
            <a:extLst>
              <a:ext uri="{FF2B5EF4-FFF2-40B4-BE49-F238E27FC236}">
                <a16:creationId xmlns:a16="http://schemas.microsoft.com/office/drawing/2014/main" id="{3760A6BC-49B9-644B-855E-F3DCEF112AB2}"/>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dirty="0">
                <a:latin typeface="Roboto Medium" panose="02000000000000000000" pitchFamily="2" charset="0"/>
                <a:ea typeface="Roboto Medium" panose="02000000000000000000" pitchFamily="2" charset="0"/>
              </a:rPr>
              <a:t>Global Safety Reporting Solution Overview</a:t>
            </a:r>
          </a:p>
        </p:txBody>
      </p:sp>
      <p:sp>
        <p:nvSpPr>
          <p:cNvPr id="5" name="Rounded Rectangle 4">
            <a:extLst>
              <a:ext uri="{FF2B5EF4-FFF2-40B4-BE49-F238E27FC236}">
                <a16:creationId xmlns:a16="http://schemas.microsoft.com/office/drawing/2014/main" id="{F1EE3A10-1223-8F44-B1A5-9990C848335C}"/>
              </a:ext>
            </a:extLst>
          </p:cNvPr>
          <p:cNvSpPr/>
          <p:nvPr/>
        </p:nvSpPr>
        <p:spPr>
          <a:xfrm>
            <a:off x="5116829" y="12411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274320" rIns="180000" bIns="180000" rtlCol="0" anchor="t" anchorCtr="0"/>
          <a:lstStyle/>
          <a:p>
            <a:pPr>
              <a:lnSpc>
                <a:spcPts val="2420"/>
              </a:lnSpc>
            </a:pPr>
            <a:r>
              <a:rPr lang="en-US" sz="1400" b="1" dirty="0">
                <a:solidFill>
                  <a:schemeClr val="accent1"/>
                </a:solidFill>
                <a:latin typeface="Roboto" panose="02000000000000000000" pitchFamily="2" charset="0"/>
                <a:ea typeface="Roboto" panose="02000000000000000000" pitchFamily="2" charset="0"/>
              </a:rPr>
              <a:t>Comprehensive Out-of-the-Box Reports</a:t>
            </a:r>
            <a:r>
              <a:rPr lang="en-US" sz="1400" dirty="0">
                <a:solidFill>
                  <a:schemeClr val="accent1"/>
                </a:solidFill>
                <a:latin typeface="Roboto" panose="02000000000000000000" pitchFamily="2" charset="0"/>
                <a:ea typeface="Roboto" panose="02000000000000000000" pitchFamily="2" charset="0"/>
              </a:rPr>
              <a:t>: </a:t>
            </a:r>
            <a:r>
              <a:rPr lang="en-US" sz="1400" dirty="0">
                <a:solidFill>
                  <a:schemeClr val="tx1">
                    <a:lumMod val="75000"/>
                    <a:lumOff val="25000"/>
                  </a:schemeClr>
                </a:solidFill>
                <a:latin typeface="Roboto" panose="02000000000000000000" pitchFamily="2" charset="0"/>
                <a:ea typeface="Roboto" panose="02000000000000000000" pitchFamily="2" charset="0"/>
              </a:rPr>
              <a:t>PI and Site level receipt, transmission failure and acknowledgement reports</a:t>
            </a:r>
          </a:p>
        </p:txBody>
      </p:sp>
      <p:sp>
        <p:nvSpPr>
          <p:cNvPr id="6" name="Rounded Rectangle 5">
            <a:extLst>
              <a:ext uri="{FF2B5EF4-FFF2-40B4-BE49-F238E27FC236}">
                <a16:creationId xmlns:a16="http://schemas.microsoft.com/office/drawing/2014/main" id="{D4A6DD28-0F4F-914D-837D-E9F06E47DA54}"/>
              </a:ext>
            </a:extLst>
          </p:cNvPr>
          <p:cNvSpPr/>
          <p:nvPr/>
        </p:nvSpPr>
        <p:spPr>
          <a:xfrm>
            <a:off x="7341869" y="12411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274320" rIns="180000" bIns="180000" rtlCol="0" anchor="t" anchorCtr="0"/>
          <a:lstStyle/>
          <a:p>
            <a:pPr>
              <a:lnSpc>
                <a:spcPts val="2420"/>
              </a:lnSpc>
            </a:pPr>
            <a:r>
              <a:rPr lang="en-US" sz="1400" b="1" dirty="0">
                <a:solidFill>
                  <a:schemeClr val="accent1"/>
                </a:solidFill>
                <a:latin typeface="Roboto" panose="02000000000000000000" pitchFamily="2" charset="0"/>
                <a:ea typeface="Roboto" panose="02000000000000000000" pitchFamily="2" charset="0"/>
              </a:rPr>
              <a:t>Blinded &amp; un-blinded distribution </a:t>
            </a:r>
          </a:p>
        </p:txBody>
      </p:sp>
      <p:sp>
        <p:nvSpPr>
          <p:cNvPr id="7" name="Rounded Rectangle 6">
            <a:extLst>
              <a:ext uri="{FF2B5EF4-FFF2-40B4-BE49-F238E27FC236}">
                <a16:creationId xmlns:a16="http://schemas.microsoft.com/office/drawing/2014/main" id="{4369EC76-AF0F-BA48-9C14-F811A25A2131}"/>
              </a:ext>
            </a:extLst>
          </p:cNvPr>
          <p:cNvSpPr/>
          <p:nvPr/>
        </p:nvSpPr>
        <p:spPr>
          <a:xfrm>
            <a:off x="9566909" y="12411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274320" rIns="180000" bIns="180000" rtlCol="0" anchor="t" anchorCtr="0"/>
          <a:lstStyle/>
          <a:p>
            <a:pPr>
              <a:lnSpc>
                <a:spcPts val="2420"/>
              </a:lnSpc>
            </a:pPr>
            <a:r>
              <a:rPr lang="en-US" sz="1400" b="1" dirty="0">
                <a:solidFill>
                  <a:schemeClr val="accent1"/>
                </a:solidFill>
                <a:latin typeface="Roboto" panose="02000000000000000000" pitchFamily="2" charset="0"/>
                <a:ea typeface="Roboto" panose="02000000000000000000" pitchFamily="2" charset="0"/>
              </a:rPr>
              <a:t>Perpetual Inspection Readiness: </a:t>
            </a:r>
            <a:r>
              <a:rPr lang="en-US" sz="1400" dirty="0">
                <a:solidFill>
                  <a:schemeClr val="tx1">
                    <a:lumMod val="75000"/>
                    <a:lumOff val="25000"/>
                  </a:schemeClr>
                </a:solidFill>
                <a:latin typeface="Roboto" panose="02000000000000000000" pitchFamily="2" charset="0"/>
                <a:ea typeface="Roboto" panose="02000000000000000000" pitchFamily="2" charset="0"/>
              </a:rPr>
              <a:t>Extensive Archive &amp; Reporting Capabilities</a:t>
            </a:r>
          </a:p>
        </p:txBody>
      </p:sp>
      <p:sp>
        <p:nvSpPr>
          <p:cNvPr id="8" name="Rounded Rectangle 7">
            <a:extLst>
              <a:ext uri="{FF2B5EF4-FFF2-40B4-BE49-F238E27FC236}">
                <a16:creationId xmlns:a16="http://schemas.microsoft.com/office/drawing/2014/main" id="{9A6B17FB-C3EB-7046-8F10-60C36B27DF8D}"/>
              </a:ext>
            </a:extLst>
          </p:cNvPr>
          <p:cNvSpPr/>
          <p:nvPr/>
        </p:nvSpPr>
        <p:spPr>
          <a:xfrm>
            <a:off x="2891788" y="12411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274320" rIns="180000" bIns="180000" rtlCol="0" anchor="t" anchorCtr="0"/>
          <a:lstStyle/>
          <a:p>
            <a:pPr>
              <a:lnSpc>
                <a:spcPts val="2420"/>
              </a:lnSpc>
            </a:pPr>
            <a:r>
              <a:rPr lang="en-US" sz="1400" b="1" dirty="0">
                <a:solidFill>
                  <a:schemeClr val="accent1"/>
                </a:solidFill>
                <a:latin typeface="Roboto" panose="02000000000000000000" pitchFamily="2" charset="0"/>
                <a:ea typeface="Roboto" panose="02000000000000000000" pitchFamily="2" charset="0"/>
              </a:rPr>
              <a:t>Safety Reference Model </a:t>
            </a:r>
            <a:r>
              <a:rPr lang="en-US" sz="1400" dirty="0">
                <a:solidFill>
                  <a:schemeClr val="tx1">
                    <a:lumMod val="75000"/>
                    <a:lumOff val="25000"/>
                  </a:schemeClr>
                </a:solidFill>
                <a:latin typeface="Roboto" panose="02000000000000000000" pitchFamily="2" charset="0"/>
                <a:ea typeface="Roboto" panose="02000000000000000000" pitchFamily="2" charset="0"/>
              </a:rPr>
              <a:t>– automated distribution rules for 125 countries powered by regulatory intelligence</a:t>
            </a:r>
          </a:p>
        </p:txBody>
      </p:sp>
      <p:sp>
        <p:nvSpPr>
          <p:cNvPr id="9" name="Rounded Rectangle 8">
            <a:extLst>
              <a:ext uri="{FF2B5EF4-FFF2-40B4-BE49-F238E27FC236}">
                <a16:creationId xmlns:a16="http://schemas.microsoft.com/office/drawing/2014/main" id="{8EE56A0D-0E4A-E245-84FE-AF76AFFFE18A}"/>
              </a:ext>
            </a:extLst>
          </p:cNvPr>
          <p:cNvSpPr/>
          <p:nvPr/>
        </p:nvSpPr>
        <p:spPr>
          <a:xfrm>
            <a:off x="666749" y="1241125"/>
            <a:ext cx="2025651" cy="4557695"/>
          </a:xfrm>
          <a:prstGeom prst="roundRect">
            <a:avLst>
              <a:gd name="adj" fmla="val 6072"/>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274320" rIns="180000" bIns="180000" rtlCol="0" anchor="t" anchorCtr="0"/>
          <a:lstStyle/>
          <a:p>
            <a:pPr>
              <a:lnSpc>
                <a:spcPts val="2420"/>
              </a:lnSpc>
            </a:pPr>
            <a:r>
              <a:rPr lang="en-US" sz="1400" dirty="0">
                <a:solidFill>
                  <a:schemeClr val="tx1">
                    <a:lumMod val="75000"/>
                    <a:lumOff val="25000"/>
                  </a:schemeClr>
                </a:solidFill>
                <a:latin typeface="Roboto" panose="02000000000000000000" pitchFamily="2" charset="0"/>
                <a:ea typeface="Roboto" panose="02000000000000000000" pitchFamily="2" charset="0"/>
              </a:rPr>
              <a:t>Precision Safety Report Distribution to Sites/ECs/Non-Gateway HAs </a:t>
            </a:r>
          </a:p>
        </p:txBody>
      </p:sp>
      <p:sp>
        <p:nvSpPr>
          <p:cNvPr id="15" name="Slide Number Placeholder 5">
            <a:extLst>
              <a:ext uri="{FF2B5EF4-FFF2-40B4-BE49-F238E27FC236}">
                <a16:creationId xmlns:a16="http://schemas.microsoft.com/office/drawing/2014/main" id="{AE27F0BA-0365-4347-9B7F-FF8E8D0DA69E}"/>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11</a:t>
            </a:fld>
            <a:endParaRPr lang="en-US"/>
          </a:p>
        </p:txBody>
      </p:sp>
    </p:spTree>
    <p:extLst>
      <p:ext uri="{BB962C8B-B14F-4D97-AF65-F5344CB8AC3E}">
        <p14:creationId xmlns:p14="http://schemas.microsoft.com/office/powerpoint/2010/main" val="216001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7">
            <a:extLst>
              <a:ext uri="{FF2B5EF4-FFF2-40B4-BE49-F238E27FC236}">
                <a16:creationId xmlns:a16="http://schemas.microsoft.com/office/drawing/2014/main" id="{37EDD4A3-5B9A-4C4E-9859-592B0B4CBBE5}"/>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dirty="0">
                <a:latin typeface="Roboto Medium" panose="02000000000000000000" pitchFamily="2" charset="0"/>
                <a:ea typeface="Roboto Medium" panose="02000000000000000000" pitchFamily="2" charset="0"/>
              </a:rPr>
              <a:t>Independent Expert Committees </a:t>
            </a:r>
          </a:p>
        </p:txBody>
      </p:sp>
      <p:sp>
        <p:nvSpPr>
          <p:cNvPr id="6" name="Rounded Rectangle 5">
            <a:extLst>
              <a:ext uri="{FF2B5EF4-FFF2-40B4-BE49-F238E27FC236}">
                <a16:creationId xmlns:a16="http://schemas.microsoft.com/office/drawing/2014/main" id="{5906B4E6-6845-2E47-96DE-91A42812D0DC}"/>
              </a:ext>
            </a:extLst>
          </p:cNvPr>
          <p:cNvSpPr/>
          <p:nvPr/>
        </p:nvSpPr>
        <p:spPr>
          <a:xfrm>
            <a:off x="6307381" y="1129124"/>
            <a:ext cx="5561382" cy="4573489"/>
          </a:xfrm>
          <a:prstGeom prst="roundRect">
            <a:avLst>
              <a:gd name="adj" fmla="val 3301"/>
            </a:avLst>
          </a:prstGeom>
          <a:solidFill>
            <a:schemeClr val="bg1"/>
          </a:solidFill>
          <a:ln>
            <a:noFill/>
          </a:ln>
          <a:effectLst>
            <a:outerShdw blurRad="3175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27" name="Rounded Rectangle 10">
            <a:extLst>
              <a:ext uri="{FF2B5EF4-FFF2-40B4-BE49-F238E27FC236}">
                <a16:creationId xmlns:a16="http://schemas.microsoft.com/office/drawing/2014/main" id="{662FF2CD-36B6-4AEF-8A4F-DCC1477C5815}"/>
              </a:ext>
            </a:extLst>
          </p:cNvPr>
          <p:cNvSpPr/>
          <p:nvPr/>
        </p:nvSpPr>
        <p:spPr>
          <a:xfrm>
            <a:off x="7294960" y="3010495"/>
            <a:ext cx="3959258" cy="1121790"/>
          </a:xfrm>
          <a:prstGeom prst="roundRect">
            <a:avLst>
              <a:gd name="adj" fmla="val 4501"/>
            </a:avLst>
          </a:prstGeom>
          <a:solidFill>
            <a:schemeClr val="bg1"/>
          </a:solidFill>
          <a:ln w="19050">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10" name="Text Placeholder 2">
            <a:extLst>
              <a:ext uri="{FF2B5EF4-FFF2-40B4-BE49-F238E27FC236}">
                <a16:creationId xmlns:a16="http://schemas.microsoft.com/office/drawing/2014/main" id="{3BFB4D54-A42D-8141-AADF-AB4A8A2A32F4}"/>
              </a:ext>
            </a:extLst>
          </p:cNvPr>
          <p:cNvSpPr txBox="1">
            <a:spLocks/>
          </p:cNvSpPr>
          <p:nvPr/>
        </p:nvSpPr>
        <p:spPr>
          <a:xfrm>
            <a:off x="718185" y="1422614"/>
            <a:ext cx="4538974" cy="4309113"/>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80"/>
              </a:lnSpc>
              <a:spcBef>
                <a:spcPts val="200"/>
              </a:spcBef>
              <a:buNone/>
            </a:pPr>
            <a:r>
              <a:rPr lang="en-US" sz="1400" dirty="0">
                <a:solidFill>
                  <a:schemeClr val="accent1"/>
                </a:solidFill>
                <a:latin typeface="Roboto Medium" panose="02000000000000000000" pitchFamily="2" charset="0"/>
                <a:ea typeface="Roboto Medium" panose="02000000000000000000" pitchFamily="2" charset="0"/>
              </a:rPr>
              <a:t>Data Monitoring Committees</a:t>
            </a:r>
          </a:p>
          <a:p>
            <a:pPr>
              <a:lnSpc>
                <a:spcPts val="2180"/>
              </a:lnSpc>
              <a:spcBef>
                <a:spcPts val="200"/>
              </a:spcBef>
            </a:pPr>
            <a:r>
              <a:rPr lang="en-US" sz="1400" dirty="0">
                <a:solidFill>
                  <a:schemeClr val="tx1">
                    <a:lumMod val="65000"/>
                    <a:lumOff val="35000"/>
                  </a:schemeClr>
                </a:solidFill>
              </a:rPr>
              <a:t>Monitors patient safety and/or treatment efficacy data during an ongoing clinical study.</a:t>
            </a:r>
          </a:p>
          <a:p>
            <a:pPr marL="0" indent="0">
              <a:lnSpc>
                <a:spcPts val="2180"/>
              </a:lnSpc>
              <a:spcBef>
                <a:spcPts val="200"/>
              </a:spcBef>
              <a:buNone/>
            </a:pPr>
            <a:r>
              <a:rPr lang="en-US" sz="1400" dirty="0">
                <a:solidFill>
                  <a:schemeClr val="accent1"/>
                </a:solidFill>
                <a:latin typeface="Roboto Medium" panose="02000000000000000000" pitchFamily="2" charset="0"/>
                <a:ea typeface="Roboto Medium" panose="02000000000000000000" pitchFamily="2" charset="0"/>
              </a:rPr>
              <a:t>Safety Assessment Committees</a:t>
            </a:r>
          </a:p>
          <a:p>
            <a:pPr>
              <a:lnSpc>
                <a:spcPts val="2180"/>
              </a:lnSpc>
              <a:spcBef>
                <a:spcPts val="200"/>
              </a:spcBef>
            </a:pPr>
            <a:r>
              <a:rPr lang="en-US" sz="1400" dirty="0">
                <a:solidFill>
                  <a:schemeClr val="tx1">
                    <a:lumMod val="65000"/>
                    <a:lumOff val="35000"/>
                  </a:schemeClr>
                </a:solidFill>
              </a:rPr>
              <a:t>Review accumulating safety data to determine when to recommend the sponsor submit and IND safety report to the FDA and all participating investigators</a:t>
            </a:r>
          </a:p>
          <a:p>
            <a:pPr marL="0" indent="0">
              <a:lnSpc>
                <a:spcPts val="2180"/>
              </a:lnSpc>
              <a:spcBef>
                <a:spcPts val="200"/>
              </a:spcBef>
              <a:buNone/>
            </a:pPr>
            <a:r>
              <a:rPr lang="en-US" sz="1400" dirty="0">
                <a:solidFill>
                  <a:schemeClr val="accent1"/>
                </a:solidFill>
                <a:latin typeface="Roboto Medium" panose="02000000000000000000" pitchFamily="2" charset="0"/>
                <a:ea typeface="Roboto Medium" panose="02000000000000000000" pitchFamily="2" charset="0"/>
              </a:rPr>
              <a:t>Endpoint Adjudication Committees</a:t>
            </a:r>
          </a:p>
          <a:p>
            <a:pPr>
              <a:lnSpc>
                <a:spcPts val="2180"/>
              </a:lnSpc>
              <a:spcBef>
                <a:spcPts val="200"/>
              </a:spcBef>
            </a:pPr>
            <a:r>
              <a:rPr lang="en-US" sz="1400" dirty="0">
                <a:solidFill>
                  <a:schemeClr val="tx1">
                    <a:lumMod val="65000"/>
                    <a:lumOff val="35000"/>
                  </a:schemeClr>
                </a:solidFill>
              </a:rPr>
              <a:t>Reviews clinical trial data in order to give expert opinions about clinical safety or efficacy events of interest.</a:t>
            </a:r>
          </a:p>
          <a:p>
            <a:pPr>
              <a:lnSpc>
                <a:spcPts val="2180"/>
              </a:lnSpc>
              <a:spcBef>
                <a:spcPts val="200"/>
              </a:spcBef>
            </a:pPr>
            <a:endParaRPr lang="en-US" sz="1400" b="1" dirty="0">
              <a:solidFill>
                <a:schemeClr val="tx1">
                  <a:lumMod val="65000"/>
                  <a:lumOff val="35000"/>
                </a:schemeClr>
              </a:solidFill>
            </a:endParaRPr>
          </a:p>
        </p:txBody>
      </p:sp>
      <p:sp>
        <p:nvSpPr>
          <p:cNvPr id="9" name="Text Placeholder 2">
            <a:extLst>
              <a:ext uri="{FF2B5EF4-FFF2-40B4-BE49-F238E27FC236}">
                <a16:creationId xmlns:a16="http://schemas.microsoft.com/office/drawing/2014/main" id="{95E2F65B-72F9-AB47-B72A-D3E69E42728A}"/>
              </a:ext>
            </a:extLst>
          </p:cNvPr>
          <p:cNvSpPr txBox="1">
            <a:spLocks/>
          </p:cNvSpPr>
          <p:nvPr/>
        </p:nvSpPr>
        <p:spPr>
          <a:xfrm>
            <a:off x="7550219" y="1359571"/>
            <a:ext cx="3448740" cy="553736"/>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80"/>
              </a:lnSpc>
              <a:spcBef>
                <a:spcPts val="200"/>
              </a:spcBef>
              <a:buNone/>
            </a:pPr>
            <a:r>
              <a:rPr lang="en-US" sz="1400" dirty="0">
                <a:solidFill>
                  <a:schemeClr val="accent1"/>
                </a:solidFill>
                <a:latin typeface="Roboto Medium" panose="02000000000000000000" pitchFamily="2" charset="0"/>
                <a:ea typeface="Roboto Medium" panose="02000000000000000000" pitchFamily="2" charset="0"/>
              </a:rPr>
              <a:t>Activities Required in Trial Oversight</a:t>
            </a:r>
            <a:endParaRPr lang="en-US" sz="1400" b="1" dirty="0">
              <a:solidFill>
                <a:schemeClr val="tx1">
                  <a:lumMod val="65000"/>
                  <a:lumOff val="35000"/>
                </a:schemeClr>
              </a:solidFill>
            </a:endParaRPr>
          </a:p>
        </p:txBody>
      </p:sp>
      <p:sp>
        <p:nvSpPr>
          <p:cNvPr id="11" name="Rounded Rectangle 10">
            <a:extLst>
              <a:ext uri="{FF2B5EF4-FFF2-40B4-BE49-F238E27FC236}">
                <a16:creationId xmlns:a16="http://schemas.microsoft.com/office/drawing/2014/main" id="{DA884F70-CB17-F54F-AB79-C1BBBE1DBA47}"/>
              </a:ext>
            </a:extLst>
          </p:cNvPr>
          <p:cNvSpPr/>
          <p:nvPr/>
        </p:nvSpPr>
        <p:spPr>
          <a:xfrm>
            <a:off x="7296347" y="1758987"/>
            <a:ext cx="3959258" cy="1121790"/>
          </a:xfrm>
          <a:prstGeom prst="roundRect">
            <a:avLst>
              <a:gd name="adj" fmla="val 4501"/>
            </a:avLst>
          </a:prstGeom>
          <a:solidFill>
            <a:schemeClr val="bg1"/>
          </a:solidFill>
          <a:ln w="19050">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12" name="Text Placeholder 2">
            <a:extLst>
              <a:ext uri="{FF2B5EF4-FFF2-40B4-BE49-F238E27FC236}">
                <a16:creationId xmlns:a16="http://schemas.microsoft.com/office/drawing/2014/main" id="{3E1C1BC2-4170-B149-868A-D1C70C7FE661}"/>
              </a:ext>
            </a:extLst>
          </p:cNvPr>
          <p:cNvSpPr txBox="1">
            <a:spLocks/>
          </p:cNvSpPr>
          <p:nvPr/>
        </p:nvSpPr>
        <p:spPr>
          <a:xfrm>
            <a:off x="7537132" y="1824996"/>
            <a:ext cx="3527243" cy="318065"/>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80"/>
              </a:lnSpc>
              <a:spcBef>
                <a:spcPts val="200"/>
              </a:spcBef>
              <a:buNone/>
            </a:pPr>
            <a:r>
              <a:rPr lang="en-US" sz="1200" dirty="0">
                <a:solidFill>
                  <a:schemeClr val="tx1">
                    <a:lumMod val="65000"/>
                    <a:lumOff val="35000"/>
                  </a:schemeClr>
                </a:solidFill>
                <a:latin typeface="Roboto Medium" panose="02000000000000000000" pitchFamily="2" charset="0"/>
                <a:ea typeface="Roboto Medium" panose="02000000000000000000" pitchFamily="2" charset="0"/>
              </a:rPr>
              <a:t>Traditional Data Monitoring</a:t>
            </a:r>
            <a:endParaRPr lang="en-US" sz="1200" b="1" dirty="0">
              <a:solidFill>
                <a:schemeClr val="tx1">
                  <a:lumMod val="65000"/>
                  <a:lumOff val="35000"/>
                </a:schemeClr>
              </a:solidFill>
            </a:endParaRPr>
          </a:p>
        </p:txBody>
      </p:sp>
      <p:sp>
        <p:nvSpPr>
          <p:cNvPr id="13" name="Text Placeholder 2">
            <a:extLst>
              <a:ext uri="{FF2B5EF4-FFF2-40B4-BE49-F238E27FC236}">
                <a16:creationId xmlns:a16="http://schemas.microsoft.com/office/drawing/2014/main" id="{B85C3A49-00C7-F247-B054-DE526FCCF578}"/>
              </a:ext>
            </a:extLst>
          </p:cNvPr>
          <p:cNvSpPr txBox="1">
            <a:spLocks/>
          </p:cNvSpPr>
          <p:nvPr/>
        </p:nvSpPr>
        <p:spPr>
          <a:xfrm>
            <a:off x="7585708" y="2167745"/>
            <a:ext cx="1465466" cy="553756"/>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Prescribed interim assessments of treatment efficacy</a:t>
            </a:r>
            <a:endParaRPr lang="en-US" sz="1000" b="1" dirty="0">
              <a:solidFill>
                <a:schemeClr val="tx1">
                  <a:lumMod val="65000"/>
                  <a:lumOff val="35000"/>
                </a:schemeClr>
              </a:solidFill>
              <a:latin typeface="+mj-lt"/>
            </a:endParaRPr>
          </a:p>
        </p:txBody>
      </p:sp>
      <p:sp>
        <p:nvSpPr>
          <p:cNvPr id="14" name="Text Placeholder 2">
            <a:extLst>
              <a:ext uri="{FF2B5EF4-FFF2-40B4-BE49-F238E27FC236}">
                <a16:creationId xmlns:a16="http://schemas.microsoft.com/office/drawing/2014/main" id="{61D30E45-EE59-9145-A5A4-C43F6A4A91CB}"/>
              </a:ext>
            </a:extLst>
          </p:cNvPr>
          <p:cNvSpPr txBox="1">
            <a:spLocks/>
          </p:cNvSpPr>
          <p:nvPr/>
        </p:nvSpPr>
        <p:spPr>
          <a:xfrm>
            <a:off x="9494319" y="2167745"/>
            <a:ext cx="1318141" cy="553756"/>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Application of prescribed futility boundaries</a:t>
            </a:r>
            <a:endParaRPr lang="en-US" sz="1000" b="1" dirty="0">
              <a:solidFill>
                <a:schemeClr val="tx1">
                  <a:lumMod val="65000"/>
                  <a:lumOff val="35000"/>
                </a:schemeClr>
              </a:solidFill>
              <a:latin typeface="+mj-lt"/>
            </a:endParaRPr>
          </a:p>
        </p:txBody>
      </p:sp>
      <p:sp>
        <p:nvSpPr>
          <p:cNvPr id="16" name="Text Placeholder 2">
            <a:extLst>
              <a:ext uri="{FF2B5EF4-FFF2-40B4-BE49-F238E27FC236}">
                <a16:creationId xmlns:a16="http://schemas.microsoft.com/office/drawing/2014/main" id="{F6234231-112E-3947-9A5B-4D9FEFF34097}"/>
              </a:ext>
            </a:extLst>
          </p:cNvPr>
          <p:cNvSpPr txBox="1">
            <a:spLocks/>
          </p:cNvSpPr>
          <p:nvPr/>
        </p:nvSpPr>
        <p:spPr>
          <a:xfrm>
            <a:off x="7537132" y="3088187"/>
            <a:ext cx="3527243" cy="318065"/>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80"/>
              </a:lnSpc>
              <a:spcBef>
                <a:spcPts val="200"/>
              </a:spcBef>
              <a:buNone/>
            </a:pPr>
            <a:r>
              <a:rPr lang="en-US" sz="1200" dirty="0">
                <a:solidFill>
                  <a:schemeClr val="tx1">
                    <a:lumMod val="65000"/>
                    <a:lumOff val="35000"/>
                  </a:schemeClr>
                </a:solidFill>
                <a:latin typeface="Roboto Medium" panose="02000000000000000000" pitchFamily="2" charset="0"/>
                <a:ea typeface="Roboto Medium" panose="02000000000000000000" pitchFamily="2" charset="0"/>
              </a:rPr>
              <a:t>Safety Assessment</a:t>
            </a:r>
            <a:endParaRPr lang="en-US" sz="1200" b="1" dirty="0">
              <a:solidFill>
                <a:schemeClr val="tx1">
                  <a:lumMod val="65000"/>
                  <a:lumOff val="35000"/>
                </a:schemeClr>
              </a:solidFill>
            </a:endParaRPr>
          </a:p>
        </p:txBody>
      </p:sp>
      <p:sp>
        <p:nvSpPr>
          <p:cNvPr id="17" name="Text Placeholder 2">
            <a:extLst>
              <a:ext uri="{FF2B5EF4-FFF2-40B4-BE49-F238E27FC236}">
                <a16:creationId xmlns:a16="http://schemas.microsoft.com/office/drawing/2014/main" id="{766D9E7B-1C8F-2C46-B601-570D9067B496}"/>
              </a:ext>
            </a:extLst>
          </p:cNvPr>
          <p:cNvSpPr txBox="1">
            <a:spLocks/>
          </p:cNvSpPr>
          <p:nvPr/>
        </p:nvSpPr>
        <p:spPr>
          <a:xfrm>
            <a:off x="7585679" y="3412082"/>
            <a:ext cx="950495" cy="590484"/>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Categorization of individual safety events</a:t>
            </a:r>
            <a:endParaRPr lang="en-US" sz="1000" b="1" dirty="0">
              <a:solidFill>
                <a:schemeClr val="tx1">
                  <a:lumMod val="65000"/>
                  <a:lumOff val="35000"/>
                </a:schemeClr>
              </a:solidFill>
              <a:latin typeface="+mj-lt"/>
            </a:endParaRPr>
          </a:p>
        </p:txBody>
      </p:sp>
      <p:sp>
        <p:nvSpPr>
          <p:cNvPr id="18" name="Text Placeholder 2">
            <a:extLst>
              <a:ext uri="{FF2B5EF4-FFF2-40B4-BE49-F238E27FC236}">
                <a16:creationId xmlns:a16="http://schemas.microsoft.com/office/drawing/2014/main" id="{C52F267F-6FA8-0645-A1B4-334CFB7229AA}"/>
              </a:ext>
            </a:extLst>
          </p:cNvPr>
          <p:cNvSpPr txBox="1">
            <a:spLocks/>
          </p:cNvSpPr>
          <p:nvPr/>
        </p:nvSpPr>
        <p:spPr>
          <a:xfrm>
            <a:off x="8825505" y="3412082"/>
            <a:ext cx="950496" cy="590484"/>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Integrated evaluation of trial safety data</a:t>
            </a:r>
            <a:endParaRPr lang="en-US" sz="1000" b="1" dirty="0">
              <a:solidFill>
                <a:schemeClr val="tx1">
                  <a:lumMod val="65000"/>
                  <a:lumOff val="35000"/>
                </a:schemeClr>
              </a:solidFill>
              <a:latin typeface="+mj-lt"/>
            </a:endParaRPr>
          </a:p>
        </p:txBody>
      </p:sp>
      <p:sp>
        <p:nvSpPr>
          <p:cNvPr id="19" name="Rounded Rectangle 18">
            <a:extLst>
              <a:ext uri="{FF2B5EF4-FFF2-40B4-BE49-F238E27FC236}">
                <a16:creationId xmlns:a16="http://schemas.microsoft.com/office/drawing/2014/main" id="{8D329965-5A2E-A34B-B8AC-43AA5F382DB1}"/>
              </a:ext>
            </a:extLst>
          </p:cNvPr>
          <p:cNvSpPr/>
          <p:nvPr/>
        </p:nvSpPr>
        <p:spPr>
          <a:xfrm>
            <a:off x="7296347" y="4247661"/>
            <a:ext cx="3959258" cy="1121790"/>
          </a:xfrm>
          <a:prstGeom prst="roundRect">
            <a:avLst>
              <a:gd name="adj" fmla="val 4501"/>
            </a:avLst>
          </a:prstGeom>
          <a:solidFill>
            <a:schemeClr val="bg1"/>
          </a:solidFill>
          <a:ln w="19050">
            <a:solidFill>
              <a:srgbClr val="595959"/>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20" name="Text Placeholder 2">
            <a:extLst>
              <a:ext uri="{FF2B5EF4-FFF2-40B4-BE49-F238E27FC236}">
                <a16:creationId xmlns:a16="http://schemas.microsoft.com/office/drawing/2014/main" id="{FF197A3E-BA40-D84D-BDB6-9A7C526530AE}"/>
              </a:ext>
            </a:extLst>
          </p:cNvPr>
          <p:cNvSpPr txBox="1">
            <a:spLocks/>
          </p:cNvSpPr>
          <p:nvPr/>
        </p:nvSpPr>
        <p:spPr>
          <a:xfrm>
            <a:off x="7537132" y="4323097"/>
            <a:ext cx="3527243" cy="318065"/>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80"/>
              </a:lnSpc>
              <a:spcBef>
                <a:spcPts val="200"/>
              </a:spcBef>
              <a:buNone/>
            </a:pPr>
            <a:r>
              <a:rPr lang="en-US" sz="1200" dirty="0">
                <a:solidFill>
                  <a:schemeClr val="tx1">
                    <a:lumMod val="65000"/>
                    <a:lumOff val="35000"/>
                  </a:schemeClr>
                </a:solidFill>
                <a:latin typeface="Roboto Medium" panose="02000000000000000000" pitchFamily="2" charset="0"/>
                <a:ea typeface="Roboto Medium" panose="02000000000000000000" pitchFamily="2" charset="0"/>
              </a:rPr>
              <a:t>Trial Progress, Conduct, and Quality</a:t>
            </a:r>
            <a:endParaRPr lang="en-US" sz="1200" b="1" dirty="0">
              <a:solidFill>
                <a:schemeClr val="tx1">
                  <a:lumMod val="65000"/>
                  <a:lumOff val="35000"/>
                </a:schemeClr>
              </a:solidFill>
            </a:endParaRPr>
          </a:p>
        </p:txBody>
      </p:sp>
      <p:sp>
        <p:nvSpPr>
          <p:cNvPr id="21" name="Text Placeholder 2">
            <a:extLst>
              <a:ext uri="{FF2B5EF4-FFF2-40B4-BE49-F238E27FC236}">
                <a16:creationId xmlns:a16="http://schemas.microsoft.com/office/drawing/2014/main" id="{9C3F44EF-B9C8-0B42-AB3F-108C41A620C8}"/>
              </a:ext>
            </a:extLst>
          </p:cNvPr>
          <p:cNvSpPr txBox="1">
            <a:spLocks/>
          </p:cNvSpPr>
          <p:nvPr/>
        </p:nvSpPr>
        <p:spPr>
          <a:xfrm>
            <a:off x="7582375" y="4656419"/>
            <a:ext cx="1817761" cy="583048"/>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Evaluation of trial progress</a:t>
            </a:r>
          </a:p>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Evaluation of quality of trial implementation</a:t>
            </a:r>
          </a:p>
        </p:txBody>
      </p:sp>
      <p:sp>
        <p:nvSpPr>
          <p:cNvPr id="22" name="Text Placeholder 2">
            <a:extLst>
              <a:ext uri="{FF2B5EF4-FFF2-40B4-BE49-F238E27FC236}">
                <a16:creationId xmlns:a16="http://schemas.microsoft.com/office/drawing/2014/main" id="{44F5B1F4-CF2B-B54A-AE84-F9DCE4B5C118}"/>
              </a:ext>
            </a:extLst>
          </p:cNvPr>
          <p:cNvSpPr txBox="1">
            <a:spLocks/>
          </p:cNvSpPr>
          <p:nvPr/>
        </p:nvSpPr>
        <p:spPr>
          <a:xfrm>
            <a:off x="9495195" y="4656419"/>
            <a:ext cx="1474121" cy="583048"/>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Evaluation of data quality</a:t>
            </a:r>
          </a:p>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Adjudication of Study Endpoints</a:t>
            </a:r>
            <a:endParaRPr lang="en-US" sz="1000" dirty="0">
              <a:solidFill>
                <a:schemeClr val="tx1">
                  <a:lumMod val="65000"/>
                  <a:lumOff val="35000"/>
                </a:schemeClr>
              </a:solidFill>
              <a:latin typeface="+mj-lt"/>
            </a:endParaRPr>
          </a:p>
        </p:txBody>
      </p:sp>
      <p:sp>
        <p:nvSpPr>
          <p:cNvPr id="23" name="Text Placeholder 2">
            <a:extLst>
              <a:ext uri="{FF2B5EF4-FFF2-40B4-BE49-F238E27FC236}">
                <a16:creationId xmlns:a16="http://schemas.microsoft.com/office/drawing/2014/main" id="{E7485827-BCFF-AE48-B970-03419575C043}"/>
              </a:ext>
            </a:extLst>
          </p:cNvPr>
          <p:cNvSpPr txBox="1">
            <a:spLocks/>
          </p:cNvSpPr>
          <p:nvPr/>
        </p:nvSpPr>
        <p:spPr>
          <a:xfrm>
            <a:off x="10016786" y="3412082"/>
            <a:ext cx="950496" cy="590484"/>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80"/>
              </a:lnSpc>
              <a:spcBef>
                <a:spcPts val="200"/>
              </a:spcBef>
              <a:buNone/>
            </a:pPr>
            <a:r>
              <a:rPr lang="en-US" sz="1000" dirty="0">
                <a:solidFill>
                  <a:schemeClr val="tx1">
                    <a:lumMod val="65000"/>
                    <a:lumOff val="35000"/>
                  </a:schemeClr>
                </a:solidFill>
                <a:latin typeface="+mj-lt"/>
                <a:ea typeface="Roboto Medium" panose="02000000000000000000" pitchFamily="2" charset="0"/>
              </a:rPr>
              <a:t>Program-wide evaluation of safety data</a:t>
            </a:r>
            <a:endParaRPr lang="en-US" sz="1000" b="1" dirty="0">
              <a:solidFill>
                <a:schemeClr val="tx1">
                  <a:lumMod val="65000"/>
                  <a:lumOff val="35000"/>
                </a:schemeClr>
              </a:solidFill>
              <a:latin typeface="+mj-lt"/>
            </a:endParaRPr>
          </a:p>
        </p:txBody>
      </p:sp>
      <p:sp>
        <p:nvSpPr>
          <p:cNvPr id="24" name="Text Placeholder 2">
            <a:extLst>
              <a:ext uri="{FF2B5EF4-FFF2-40B4-BE49-F238E27FC236}">
                <a16:creationId xmlns:a16="http://schemas.microsoft.com/office/drawing/2014/main" id="{E43C1E84-FFA3-AE48-A67E-479AEC8552BC}"/>
              </a:ext>
            </a:extLst>
          </p:cNvPr>
          <p:cNvSpPr txBox="1">
            <a:spLocks/>
          </p:cNvSpPr>
          <p:nvPr/>
        </p:nvSpPr>
        <p:spPr>
          <a:xfrm rot="5400000">
            <a:off x="5360889" y="3403966"/>
            <a:ext cx="3299383" cy="318065"/>
          </a:xfrm>
          <a:prstGeom prst="rect">
            <a:avLst/>
          </a:prstGeom>
        </p:spPr>
        <p:txBody>
          <a:bodyPr lIns="0" tIns="0" rIns="0" bIns="0"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80"/>
              </a:lnSpc>
              <a:spcBef>
                <a:spcPts val="200"/>
              </a:spcBef>
              <a:buNone/>
            </a:pPr>
            <a:r>
              <a:rPr lang="en-US" sz="1200" dirty="0">
                <a:solidFill>
                  <a:schemeClr val="tx1">
                    <a:lumMod val="65000"/>
                    <a:lumOff val="35000"/>
                  </a:schemeClr>
                </a:solidFill>
                <a:ea typeface="Roboto Medium" panose="02000000000000000000" pitchFamily="2" charset="0"/>
              </a:rPr>
              <a:t>Unblinded data        -        Blinded data</a:t>
            </a:r>
            <a:endParaRPr lang="en-US" sz="1200" b="1" dirty="0">
              <a:solidFill>
                <a:schemeClr val="tx1">
                  <a:lumMod val="65000"/>
                  <a:lumOff val="35000"/>
                </a:schemeClr>
              </a:solidFill>
            </a:endParaRPr>
          </a:p>
        </p:txBody>
      </p:sp>
      <p:sp>
        <p:nvSpPr>
          <p:cNvPr id="2" name="Triangle 1">
            <a:extLst>
              <a:ext uri="{FF2B5EF4-FFF2-40B4-BE49-F238E27FC236}">
                <a16:creationId xmlns:a16="http://schemas.microsoft.com/office/drawing/2014/main" id="{7F92C387-AA21-A641-A32D-7667F8DA8893}"/>
              </a:ext>
            </a:extLst>
          </p:cNvPr>
          <p:cNvSpPr/>
          <p:nvPr/>
        </p:nvSpPr>
        <p:spPr>
          <a:xfrm>
            <a:off x="6953840" y="1753051"/>
            <a:ext cx="124997" cy="1602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25" name="Triangle 24">
            <a:extLst>
              <a:ext uri="{FF2B5EF4-FFF2-40B4-BE49-F238E27FC236}">
                <a16:creationId xmlns:a16="http://schemas.microsoft.com/office/drawing/2014/main" id="{20D4D53E-B20E-034F-B512-9E47A250D877}"/>
              </a:ext>
            </a:extLst>
          </p:cNvPr>
          <p:cNvSpPr/>
          <p:nvPr/>
        </p:nvSpPr>
        <p:spPr>
          <a:xfrm rot="10800000">
            <a:off x="6953840" y="5212688"/>
            <a:ext cx="124997" cy="1602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26" name="TextBox 25">
            <a:extLst>
              <a:ext uri="{FF2B5EF4-FFF2-40B4-BE49-F238E27FC236}">
                <a16:creationId xmlns:a16="http://schemas.microsoft.com/office/drawing/2014/main" id="{EB124202-DC87-4262-9CDC-13B676F8C2D5}"/>
              </a:ext>
            </a:extLst>
          </p:cNvPr>
          <p:cNvSpPr txBox="1"/>
          <p:nvPr/>
        </p:nvSpPr>
        <p:spPr>
          <a:xfrm>
            <a:off x="331570" y="4912018"/>
            <a:ext cx="5761147" cy="914866"/>
          </a:xfrm>
          <a:prstGeom prst="rect">
            <a:avLst/>
          </a:prstGeom>
          <a:noFill/>
          <a:ln w="19050" cap="sq">
            <a:noFill/>
            <a:miter lim="800000"/>
          </a:ln>
        </p:spPr>
        <p:txBody>
          <a:bodyPr wrap="square">
            <a:spAutoFit/>
          </a:bodyPr>
          <a:lstStyle/>
          <a:p>
            <a:pPr>
              <a:lnSpc>
                <a:spcPts val="2180"/>
              </a:lnSpc>
              <a:spcBef>
                <a:spcPts val="200"/>
              </a:spcBef>
            </a:pPr>
            <a:r>
              <a:rPr lang="en-US" sz="1400" b="1" dirty="0">
                <a:solidFill>
                  <a:schemeClr val="tx1">
                    <a:lumMod val="65000"/>
                    <a:lumOff val="35000"/>
                  </a:schemeClr>
                </a:solidFill>
              </a:rPr>
              <a:t>WCG maintains its own network, a “Virtual Faculty”, of over 900 expert physicians and statisticians that can serve as a source of committee members.</a:t>
            </a:r>
          </a:p>
        </p:txBody>
      </p:sp>
      <p:sp>
        <p:nvSpPr>
          <p:cNvPr id="29" name="Slide Number Placeholder 5">
            <a:extLst>
              <a:ext uri="{FF2B5EF4-FFF2-40B4-BE49-F238E27FC236}">
                <a16:creationId xmlns:a16="http://schemas.microsoft.com/office/drawing/2014/main" id="{F4C30C7E-90DA-A840-8F95-ACBE4D830F92}"/>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12</a:t>
            </a:fld>
            <a:endParaRPr lang="en-US"/>
          </a:p>
        </p:txBody>
      </p:sp>
    </p:spTree>
    <p:extLst>
      <p:ext uri="{BB962C8B-B14F-4D97-AF65-F5344CB8AC3E}">
        <p14:creationId xmlns:p14="http://schemas.microsoft.com/office/powerpoint/2010/main" val="3913746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D4A07C-0E89-A44A-846D-C1505C7296AB}"/>
              </a:ext>
            </a:extLst>
          </p:cNvPr>
          <p:cNvSpPr txBox="1">
            <a:spLocks/>
          </p:cNvSpPr>
          <p:nvPr/>
        </p:nvSpPr>
        <p:spPr>
          <a:xfrm>
            <a:off x="666750" y="1158240"/>
            <a:ext cx="9726930" cy="489384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220"/>
              </a:lnSpc>
              <a:buNone/>
            </a:pPr>
            <a:endParaRPr lang="en-US" sz="1700" dirty="0">
              <a:solidFill>
                <a:schemeClr val="tx1">
                  <a:lumMod val="75000"/>
                  <a:lumOff val="25000"/>
                </a:schemeClr>
              </a:solidFill>
              <a:latin typeface="Roboto Medium" panose="02000000000000000000" pitchFamily="2" charset="0"/>
              <a:ea typeface="Roboto Medium" panose="02000000000000000000" pitchFamily="2" charset="0"/>
            </a:endParaRPr>
          </a:p>
          <a:p>
            <a:pPr marL="0" indent="0">
              <a:lnSpc>
                <a:spcPts val="2220"/>
              </a:lnSpc>
              <a:buNone/>
            </a:pPr>
            <a:endParaRPr lang="en-US" sz="1700" dirty="0">
              <a:solidFill>
                <a:schemeClr val="tx1">
                  <a:lumMod val="75000"/>
                  <a:lumOff val="25000"/>
                </a:schemeClr>
              </a:solidFill>
              <a:latin typeface="Roboto" panose="02000000000000000000" pitchFamily="2" charset="0"/>
              <a:ea typeface="Roboto" panose="02000000000000000000" pitchFamily="2" charset="0"/>
            </a:endParaRPr>
          </a:p>
        </p:txBody>
      </p:sp>
      <p:sp>
        <p:nvSpPr>
          <p:cNvPr id="5" name="Content Placeholder 4">
            <a:extLst>
              <a:ext uri="{FF2B5EF4-FFF2-40B4-BE49-F238E27FC236}">
                <a16:creationId xmlns:a16="http://schemas.microsoft.com/office/drawing/2014/main" id="{5AD06184-E5A8-224E-AD72-945A8ED991AF}"/>
              </a:ext>
            </a:extLst>
          </p:cNvPr>
          <p:cNvSpPr>
            <a:spLocks noGrp="1"/>
          </p:cNvSpPr>
          <p:nvPr>
            <p:ph sz="quarter" idx="14"/>
          </p:nvPr>
        </p:nvSpPr>
        <p:spPr>
          <a:xfrm>
            <a:off x="666749" y="3009530"/>
            <a:ext cx="7329171" cy="2845502"/>
          </a:xfrm>
        </p:spPr>
        <p:txBody>
          <a:bodyPr/>
          <a:lstStyle/>
          <a:p>
            <a:r>
              <a:rPr lang="en-US" dirty="0">
                <a:latin typeface="Roboto Medium" panose="02000000000000000000" pitchFamily="2" charset="0"/>
                <a:ea typeface="Roboto Medium" panose="02000000000000000000" pitchFamily="2" charset="0"/>
              </a:rPr>
              <a:t>Q&amp;A</a:t>
            </a:r>
          </a:p>
        </p:txBody>
      </p:sp>
    </p:spTree>
    <p:extLst>
      <p:ext uri="{BB962C8B-B14F-4D97-AF65-F5344CB8AC3E}">
        <p14:creationId xmlns:p14="http://schemas.microsoft.com/office/powerpoint/2010/main" val="289890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DC3941-4881-EE4A-B5FE-CB71A16D872E}"/>
              </a:ext>
            </a:extLst>
          </p:cNvPr>
          <p:cNvSpPr>
            <a:spLocks noGrp="1"/>
          </p:cNvSpPr>
          <p:nvPr>
            <p:ph sz="quarter" idx="14"/>
          </p:nvPr>
        </p:nvSpPr>
        <p:spPr/>
        <p:txBody>
          <a:bodyPr/>
          <a:lstStyle/>
          <a:p>
            <a:r>
              <a:rPr lang="en-US" dirty="0"/>
              <a:t>Thank you!</a:t>
            </a:r>
          </a:p>
        </p:txBody>
      </p:sp>
    </p:spTree>
    <p:extLst>
      <p:ext uri="{BB962C8B-B14F-4D97-AF65-F5344CB8AC3E}">
        <p14:creationId xmlns:p14="http://schemas.microsoft.com/office/powerpoint/2010/main" val="3840880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99B4-EE9E-454C-8F4F-1CC73C308C2D}"/>
              </a:ext>
            </a:extLst>
          </p:cNvPr>
          <p:cNvSpPr>
            <a:spLocks noGrp="1"/>
          </p:cNvSpPr>
          <p:nvPr>
            <p:ph type="title"/>
          </p:nvPr>
        </p:nvSpPr>
        <p:spPr/>
        <p:txBody>
          <a:bodyPr/>
          <a:lstStyle/>
          <a:p>
            <a:r>
              <a:rPr lang="en-US" dirty="0"/>
              <a:t>Meet Today’s Speakers</a:t>
            </a:r>
            <a:br>
              <a:rPr lang="en-US" dirty="0"/>
            </a:br>
            <a:endParaRPr lang="en-US" dirty="0"/>
          </a:p>
        </p:txBody>
      </p:sp>
      <p:sp>
        <p:nvSpPr>
          <p:cNvPr id="5" name="Slide Number Placeholder 4">
            <a:extLst>
              <a:ext uri="{FF2B5EF4-FFF2-40B4-BE49-F238E27FC236}">
                <a16:creationId xmlns:a16="http://schemas.microsoft.com/office/drawing/2014/main" id="{1BBC9B69-BE40-8E46-BB14-F05877504B30}"/>
              </a:ext>
            </a:extLst>
          </p:cNvPr>
          <p:cNvSpPr>
            <a:spLocks noGrp="1"/>
          </p:cNvSpPr>
          <p:nvPr>
            <p:ph type="sldNum" sz="quarter" idx="12"/>
          </p:nvPr>
        </p:nvSpPr>
        <p:spPr/>
        <p:txBody>
          <a:bodyPr/>
          <a:lstStyle/>
          <a:p>
            <a:fld id="{841395F3-AE3B-154C-BDAA-968DA665FDBB}" type="slidenum">
              <a:rPr lang="en-US" smtClean="0"/>
              <a:pPr/>
              <a:t>2</a:t>
            </a:fld>
            <a:endParaRPr lang="en-US"/>
          </a:p>
        </p:txBody>
      </p:sp>
      <p:sp>
        <p:nvSpPr>
          <p:cNvPr id="10" name="Text Placeholder 4">
            <a:extLst>
              <a:ext uri="{FF2B5EF4-FFF2-40B4-BE49-F238E27FC236}">
                <a16:creationId xmlns:a16="http://schemas.microsoft.com/office/drawing/2014/main" id="{99FC339C-1B59-764E-8CD3-F938E4765AB8}"/>
              </a:ext>
            </a:extLst>
          </p:cNvPr>
          <p:cNvSpPr txBox="1">
            <a:spLocks/>
          </p:cNvSpPr>
          <p:nvPr/>
        </p:nvSpPr>
        <p:spPr>
          <a:xfrm>
            <a:off x="1097280" y="3741921"/>
            <a:ext cx="3650726" cy="11432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80"/>
              </a:lnSpc>
              <a:spcBef>
                <a:spcPts val="0"/>
              </a:spcBef>
              <a:buFont typeface="Arial" panose="020B0604020202020204" pitchFamily="34" charset="0"/>
              <a:buNone/>
            </a:pPr>
            <a:r>
              <a:rPr lang="en-US" sz="1600" b="1" dirty="0">
                <a:solidFill>
                  <a:schemeClr val="tx1">
                    <a:lumMod val="50000"/>
                    <a:lumOff val="50000"/>
                  </a:schemeClr>
                </a:solidFill>
                <a:latin typeface="Roboto" panose="02000000000000000000" pitchFamily="2" charset="0"/>
                <a:ea typeface="Roboto" panose="02000000000000000000" pitchFamily="2" charset="0"/>
              </a:rPr>
              <a:t>Angela Pitwood</a:t>
            </a:r>
          </a:p>
          <a:p>
            <a:pPr marL="0" indent="0" algn="ctr">
              <a:lnSpc>
                <a:spcPts val="2080"/>
              </a:lnSpc>
              <a:spcBef>
                <a:spcPts val="0"/>
              </a:spcBef>
              <a:buFont typeface="Arial" panose="020B0604020202020204" pitchFamily="34" charset="0"/>
              <a:buNone/>
            </a:pPr>
            <a:r>
              <a:rPr lang="en-US" sz="1400" dirty="0">
                <a:solidFill>
                  <a:schemeClr val="tx1">
                    <a:lumMod val="50000"/>
                    <a:lumOff val="50000"/>
                  </a:schemeClr>
                </a:solidFill>
                <a:latin typeface="Roboto Light" panose="02000000000000000000" pitchFamily="2" charset="0"/>
                <a:ea typeface="Roboto Light" panose="02000000000000000000" pitchFamily="2" charset="0"/>
              </a:rPr>
              <a:t>Vice President, Pharmacovigilance, Scientific and Regulatory Review, WCG</a:t>
            </a:r>
          </a:p>
        </p:txBody>
      </p:sp>
      <p:sp>
        <p:nvSpPr>
          <p:cNvPr id="12" name="Text Placeholder 4">
            <a:extLst>
              <a:ext uri="{FF2B5EF4-FFF2-40B4-BE49-F238E27FC236}">
                <a16:creationId xmlns:a16="http://schemas.microsoft.com/office/drawing/2014/main" id="{22999072-8F76-C343-AD15-AE7BD5059C73}"/>
              </a:ext>
            </a:extLst>
          </p:cNvPr>
          <p:cNvSpPr txBox="1">
            <a:spLocks/>
          </p:cNvSpPr>
          <p:nvPr/>
        </p:nvSpPr>
        <p:spPr>
          <a:xfrm>
            <a:off x="7109028" y="3741921"/>
            <a:ext cx="3734386" cy="9168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080"/>
              </a:lnSpc>
              <a:spcBef>
                <a:spcPts val="0"/>
              </a:spcBef>
              <a:buNone/>
            </a:pPr>
            <a:r>
              <a:rPr lang="en-US" sz="1600" b="1" dirty="0">
                <a:solidFill>
                  <a:schemeClr val="tx1">
                    <a:lumMod val="50000"/>
                    <a:lumOff val="50000"/>
                  </a:schemeClr>
                </a:solidFill>
                <a:latin typeface="Roboto" panose="02000000000000000000" pitchFamily="2" charset="0"/>
                <a:ea typeface="Roboto" panose="02000000000000000000" pitchFamily="2" charset="0"/>
              </a:rPr>
              <a:t>Steven Beales</a:t>
            </a:r>
          </a:p>
          <a:p>
            <a:pPr marL="0" indent="0" algn="ctr">
              <a:lnSpc>
                <a:spcPts val="1880"/>
              </a:lnSpc>
              <a:spcBef>
                <a:spcPts val="0"/>
              </a:spcBef>
              <a:buNone/>
            </a:pPr>
            <a:r>
              <a:rPr lang="en-US" sz="1400" dirty="0">
                <a:solidFill>
                  <a:schemeClr val="tx1">
                    <a:lumMod val="50000"/>
                    <a:lumOff val="50000"/>
                  </a:schemeClr>
                </a:solidFill>
                <a:latin typeface="Roboto Light" panose="02000000000000000000" pitchFamily="2" charset="0"/>
                <a:ea typeface="Roboto Light" panose="02000000000000000000" pitchFamily="2" charset="0"/>
                <a:cs typeface="Roboto" panose="02000000000000000000" pitchFamily="2" charset="0"/>
              </a:rPr>
              <a:t>Vice President, Scientific and Regulatory Review, WCG </a:t>
            </a:r>
          </a:p>
        </p:txBody>
      </p:sp>
      <p:pic>
        <p:nvPicPr>
          <p:cNvPr id="7" name="Picture 6">
            <a:extLst>
              <a:ext uri="{FF2B5EF4-FFF2-40B4-BE49-F238E27FC236}">
                <a16:creationId xmlns:a16="http://schemas.microsoft.com/office/drawing/2014/main" id="{DCF21518-923D-4C06-8439-86B767E85A8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81893" y="2600868"/>
            <a:ext cx="988655" cy="985359"/>
          </a:xfrm>
          <a:prstGeom prst="ellipse">
            <a:avLst/>
          </a:prstGeom>
        </p:spPr>
      </p:pic>
      <p:pic>
        <p:nvPicPr>
          <p:cNvPr id="9" name="Picture 8" descr="A close-up of a person smiling&#10;&#10;Description automatically generated">
            <a:extLst>
              <a:ext uri="{FF2B5EF4-FFF2-40B4-BE49-F238E27FC236}">
                <a16:creationId xmlns:a16="http://schemas.microsoft.com/office/drawing/2014/main" id="{C461B94F-59A1-447C-A227-5AB41919DB8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 t="5916" r="-660" b="5550"/>
          <a:stretch/>
        </p:blipFill>
        <p:spPr>
          <a:xfrm>
            <a:off x="2588571" y="2600868"/>
            <a:ext cx="913555" cy="985359"/>
          </a:xfrm>
          <a:prstGeom prst="ellipse">
            <a:avLst/>
          </a:prstGeom>
        </p:spPr>
      </p:pic>
    </p:spTree>
    <p:extLst>
      <p:ext uri="{BB962C8B-B14F-4D97-AF65-F5344CB8AC3E}">
        <p14:creationId xmlns:p14="http://schemas.microsoft.com/office/powerpoint/2010/main" val="7999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33FA-150F-2544-BE61-64B9FC5E11F5}"/>
              </a:ext>
            </a:extLst>
          </p:cNvPr>
          <p:cNvSpPr>
            <a:spLocks noGrp="1"/>
          </p:cNvSpPr>
          <p:nvPr>
            <p:ph type="title"/>
          </p:nvPr>
        </p:nvSpPr>
        <p:spPr/>
        <p:txBody>
          <a:bodyPr/>
          <a:lstStyle/>
          <a:p>
            <a:r>
              <a:rPr lang="en-US" dirty="0"/>
              <a:t>Today’s Drug Safety Challenges for Small and Emerging Biopharma</a:t>
            </a:r>
          </a:p>
        </p:txBody>
      </p:sp>
      <p:sp>
        <p:nvSpPr>
          <p:cNvPr id="4" name="Content Placeholder 3">
            <a:extLst>
              <a:ext uri="{FF2B5EF4-FFF2-40B4-BE49-F238E27FC236}">
                <a16:creationId xmlns:a16="http://schemas.microsoft.com/office/drawing/2014/main" id="{0023CAB9-DE1C-2F4F-8016-66157687597D}"/>
              </a:ext>
            </a:extLst>
          </p:cNvPr>
          <p:cNvSpPr>
            <a:spLocks noGrp="1"/>
          </p:cNvSpPr>
          <p:nvPr>
            <p:ph idx="1"/>
          </p:nvPr>
        </p:nvSpPr>
        <p:spPr/>
        <p:txBody>
          <a:bodyPr/>
          <a:lstStyle/>
          <a:p>
            <a:r>
              <a:rPr lang="en-US" dirty="0"/>
              <a:t>Problem statement for drug safety operations at small and emerging biopharma</a:t>
            </a:r>
          </a:p>
        </p:txBody>
      </p:sp>
      <p:sp>
        <p:nvSpPr>
          <p:cNvPr id="9" name="Slide Number Placeholder 5">
            <a:extLst>
              <a:ext uri="{FF2B5EF4-FFF2-40B4-BE49-F238E27FC236}">
                <a16:creationId xmlns:a16="http://schemas.microsoft.com/office/drawing/2014/main" id="{72DFF5B4-EB59-FD43-B01E-783570AAF404}"/>
              </a:ext>
            </a:extLst>
          </p:cNvPr>
          <p:cNvSpPr>
            <a:spLocks noGrp="1"/>
          </p:cNvSpPr>
          <p:nvPr>
            <p:ph type="sldNum" sz="quarter" idx="12"/>
          </p:nvPr>
        </p:nvSpPr>
        <p:spPr/>
        <p:txBody>
          <a:bodyPr/>
          <a:lstStyle/>
          <a:p>
            <a:fld id="{841395F3-AE3B-154C-BDAA-968DA665FDBB}" type="slidenum">
              <a:rPr lang="en-US" smtClean="0"/>
              <a:pPr/>
              <a:t>3</a:t>
            </a:fld>
            <a:endParaRPr lang="en-US"/>
          </a:p>
        </p:txBody>
      </p:sp>
      <p:sp>
        <p:nvSpPr>
          <p:cNvPr id="6" name="Content Placeholder 5">
            <a:extLst>
              <a:ext uri="{FF2B5EF4-FFF2-40B4-BE49-F238E27FC236}">
                <a16:creationId xmlns:a16="http://schemas.microsoft.com/office/drawing/2014/main" id="{C47F5EE1-DBD8-B347-98E8-A44406076479}"/>
              </a:ext>
            </a:extLst>
          </p:cNvPr>
          <p:cNvSpPr>
            <a:spLocks noGrp="1"/>
          </p:cNvSpPr>
          <p:nvPr>
            <p:ph sz="quarter" idx="14"/>
          </p:nvPr>
        </p:nvSpPr>
        <p:spPr/>
        <p:txBody>
          <a:bodyPr/>
          <a:lstStyle/>
          <a:p>
            <a:pPr marL="182880" lvl="1">
              <a:lnSpc>
                <a:spcPts val="2420"/>
              </a:lnSpc>
            </a:pPr>
            <a:r>
              <a:rPr lang="en-US" dirty="0">
                <a:solidFill>
                  <a:schemeClr val="tx1">
                    <a:lumMod val="65000"/>
                    <a:lumOff val="35000"/>
                  </a:schemeClr>
                </a:solidFill>
              </a:rPr>
              <a:t>Small &amp; Emerging Biopharma are challenged to find a flexible, scalable drug safety partner models that allow development pipelines to have dedicated teams looking at each new drug safety signal/SAE within the same small group of people, provide high quality case processing, and have the expertise to conduct global safety operations. </a:t>
            </a:r>
          </a:p>
          <a:p>
            <a:pPr marL="182880" lvl="1">
              <a:lnSpc>
                <a:spcPts val="2420"/>
              </a:lnSpc>
            </a:pPr>
            <a:endParaRPr lang="en-US" dirty="0">
              <a:solidFill>
                <a:schemeClr val="tx1">
                  <a:lumMod val="65000"/>
                  <a:lumOff val="35000"/>
                </a:schemeClr>
              </a:solidFill>
            </a:endParaRPr>
          </a:p>
          <a:p>
            <a:pPr marL="182880" lvl="1">
              <a:lnSpc>
                <a:spcPts val="2420"/>
              </a:lnSpc>
            </a:pPr>
            <a:r>
              <a:rPr lang="en-US" b="1" dirty="0">
                <a:solidFill>
                  <a:schemeClr val="tx1">
                    <a:lumMod val="65000"/>
                    <a:lumOff val="35000"/>
                  </a:schemeClr>
                </a:solidFill>
              </a:rPr>
              <a:t>Why? </a:t>
            </a:r>
            <a:r>
              <a:rPr lang="en-US" dirty="0">
                <a:solidFill>
                  <a:schemeClr val="tx1">
                    <a:lumMod val="65000"/>
                    <a:lumOff val="35000"/>
                  </a:schemeClr>
                </a:solidFill>
              </a:rPr>
              <a:t>It’s very costly to build this function entirely in-house and most outsourced drug safety options are built for medium to large scale/volume safety work.</a:t>
            </a:r>
          </a:p>
          <a:p>
            <a:pPr marL="182880" lvl="1">
              <a:lnSpc>
                <a:spcPts val="2420"/>
              </a:lnSpc>
            </a:pPr>
            <a:endParaRPr lang="en-US" dirty="0">
              <a:solidFill>
                <a:schemeClr val="tx1">
                  <a:lumMod val="65000"/>
                  <a:lumOff val="35000"/>
                </a:schemeClr>
              </a:solidFill>
            </a:endParaRPr>
          </a:p>
          <a:p>
            <a:pPr marL="182880" lvl="1">
              <a:lnSpc>
                <a:spcPts val="2420"/>
              </a:lnSpc>
            </a:pPr>
            <a:r>
              <a:rPr lang="en-US" dirty="0">
                <a:solidFill>
                  <a:schemeClr val="tx1">
                    <a:lumMod val="65000"/>
                    <a:lumOff val="35000"/>
                  </a:schemeClr>
                </a:solidFill>
              </a:rPr>
              <a:t>This means where the bulk of early development work now occurs for small and emerging biopharma, it is difficult to build a small, efficient drug safety operation or external partnership. </a:t>
            </a:r>
          </a:p>
        </p:txBody>
      </p:sp>
    </p:spTree>
    <p:extLst>
      <p:ext uri="{BB962C8B-B14F-4D97-AF65-F5344CB8AC3E}">
        <p14:creationId xmlns:p14="http://schemas.microsoft.com/office/powerpoint/2010/main" val="428115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01B5319-3B36-B546-BECF-BECD37C8AEFE}"/>
              </a:ext>
            </a:extLst>
          </p:cNvPr>
          <p:cNvSpPr>
            <a:spLocks noGrp="1"/>
          </p:cNvSpPr>
          <p:nvPr>
            <p:ph type="sldNum" sz="quarter" idx="12"/>
          </p:nvPr>
        </p:nvSpPr>
        <p:spPr/>
        <p:txBody>
          <a:bodyPr/>
          <a:lstStyle/>
          <a:p>
            <a:fld id="{841395F3-AE3B-154C-BDAA-968DA665FDBB}" type="slidenum">
              <a:rPr lang="en-US" smtClean="0"/>
              <a:pPr/>
              <a:t>4</a:t>
            </a:fld>
            <a:endParaRPr lang="en-US"/>
          </a:p>
        </p:txBody>
      </p:sp>
      <p:sp>
        <p:nvSpPr>
          <p:cNvPr id="27" name="Title 4">
            <a:extLst>
              <a:ext uri="{FF2B5EF4-FFF2-40B4-BE49-F238E27FC236}">
                <a16:creationId xmlns:a16="http://schemas.microsoft.com/office/drawing/2014/main" id="{D8E50EAD-D5B2-F946-B220-2E33B10FF669}"/>
              </a:ext>
            </a:extLst>
          </p:cNvPr>
          <p:cNvSpPr txBox="1">
            <a:spLocks/>
          </p:cNvSpPr>
          <p:nvPr/>
        </p:nvSpPr>
        <p:spPr>
          <a:xfrm>
            <a:off x="666750" y="390524"/>
            <a:ext cx="10019022" cy="642940"/>
          </a:xfrm>
          <a:prstGeom prst="rect">
            <a:avLst/>
          </a:prstGeom>
        </p:spPr>
        <p:txBody>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r>
              <a:rPr lang="en-US" dirty="0">
                <a:latin typeface="Roboto Medium" panose="02000000000000000000" pitchFamily="2" charset="0"/>
                <a:ea typeface="Roboto Medium" panose="02000000000000000000" pitchFamily="2" charset="0"/>
              </a:rPr>
              <a:t>Poll #1</a:t>
            </a:r>
          </a:p>
        </p:txBody>
      </p:sp>
      <p:sp>
        <p:nvSpPr>
          <p:cNvPr id="44" name="Rectangle: Rounded Corners 33">
            <a:extLst>
              <a:ext uri="{FF2B5EF4-FFF2-40B4-BE49-F238E27FC236}">
                <a16:creationId xmlns:a16="http://schemas.microsoft.com/office/drawing/2014/main" id="{50976DBE-B9F2-F842-825B-0F0CB05006B1}"/>
              </a:ext>
            </a:extLst>
          </p:cNvPr>
          <p:cNvSpPr/>
          <p:nvPr/>
        </p:nvSpPr>
        <p:spPr>
          <a:xfrm>
            <a:off x="6287322" y="1831975"/>
            <a:ext cx="4765769"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Hidden or spiraling costs</a:t>
            </a:r>
          </a:p>
        </p:txBody>
      </p:sp>
      <p:sp>
        <p:nvSpPr>
          <p:cNvPr id="45" name="Rectangle: Rounded Corners 33">
            <a:extLst>
              <a:ext uri="{FF2B5EF4-FFF2-40B4-BE49-F238E27FC236}">
                <a16:creationId xmlns:a16="http://schemas.microsoft.com/office/drawing/2014/main" id="{B48AE2D2-1946-2F4F-A1A6-B622AC533EAA}"/>
              </a:ext>
            </a:extLst>
          </p:cNvPr>
          <p:cNvSpPr/>
          <p:nvPr/>
        </p:nvSpPr>
        <p:spPr>
          <a:xfrm>
            <a:off x="782081" y="1831975"/>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Lack of case processing quality</a:t>
            </a:r>
          </a:p>
        </p:txBody>
      </p:sp>
      <p:sp>
        <p:nvSpPr>
          <p:cNvPr id="46" name="Rectangle: Rounded Corners 33">
            <a:extLst>
              <a:ext uri="{FF2B5EF4-FFF2-40B4-BE49-F238E27FC236}">
                <a16:creationId xmlns:a16="http://schemas.microsoft.com/office/drawing/2014/main" id="{0B9DD3F8-4E7F-CD4E-892C-E8EFB7AD5F12}"/>
              </a:ext>
            </a:extLst>
          </p:cNvPr>
          <p:cNvSpPr/>
          <p:nvPr/>
        </p:nvSpPr>
        <p:spPr>
          <a:xfrm>
            <a:off x="782081" y="2863146"/>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Lack of attention from your current provider</a:t>
            </a:r>
          </a:p>
        </p:txBody>
      </p:sp>
      <p:sp>
        <p:nvSpPr>
          <p:cNvPr id="47" name="Rectangle: Rounded Corners 33">
            <a:extLst>
              <a:ext uri="{FF2B5EF4-FFF2-40B4-BE49-F238E27FC236}">
                <a16:creationId xmlns:a16="http://schemas.microsoft.com/office/drawing/2014/main" id="{8363276F-A558-F443-A6DA-A8DF81BB5979}"/>
              </a:ext>
            </a:extLst>
          </p:cNvPr>
          <p:cNvSpPr/>
          <p:nvPr/>
        </p:nvSpPr>
        <p:spPr>
          <a:xfrm>
            <a:off x="782081" y="3894317"/>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Lack of pharmacovigilance expertise</a:t>
            </a:r>
          </a:p>
        </p:txBody>
      </p:sp>
      <p:sp>
        <p:nvSpPr>
          <p:cNvPr id="48" name="Rectangle: Rounded Corners 33">
            <a:extLst>
              <a:ext uri="{FF2B5EF4-FFF2-40B4-BE49-F238E27FC236}">
                <a16:creationId xmlns:a16="http://schemas.microsoft.com/office/drawing/2014/main" id="{63CA6398-79FA-AD47-BD6A-73385FE6124A}"/>
              </a:ext>
            </a:extLst>
          </p:cNvPr>
          <p:cNvSpPr/>
          <p:nvPr/>
        </p:nvSpPr>
        <p:spPr>
          <a:xfrm>
            <a:off x="782081" y="4925489"/>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Dealing with multiple CROs to handle current </a:t>
            </a:r>
          </a:p>
          <a:p>
            <a:r>
              <a:rPr lang="en-US" sz="1400" dirty="0"/>
              <a:t>safety operations</a:t>
            </a:r>
          </a:p>
        </p:txBody>
      </p:sp>
      <p:sp>
        <p:nvSpPr>
          <p:cNvPr id="50" name="Rectangle: Rounded Corners 33">
            <a:extLst>
              <a:ext uri="{FF2B5EF4-FFF2-40B4-BE49-F238E27FC236}">
                <a16:creationId xmlns:a16="http://schemas.microsoft.com/office/drawing/2014/main" id="{A82BFA5A-F17B-9345-B32A-A145B33E1CD6}"/>
              </a:ext>
            </a:extLst>
          </p:cNvPr>
          <p:cNvSpPr/>
          <p:nvPr/>
        </p:nvSpPr>
        <p:spPr>
          <a:xfrm>
            <a:off x="6287321" y="2863146"/>
            <a:ext cx="476577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N/A</a:t>
            </a:r>
          </a:p>
        </p:txBody>
      </p:sp>
      <p:grpSp>
        <p:nvGrpSpPr>
          <p:cNvPr id="52" name="Group 51">
            <a:extLst>
              <a:ext uri="{FF2B5EF4-FFF2-40B4-BE49-F238E27FC236}">
                <a16:creationId xmlns:a16="http://schemas.microsoft.com/office/drawing/2014/main" id="{EB770C88-DA86-E44F-8B1A-AA71C0621B35}"/>
              </a:ext>
            </a:extLst>
          </p:cNvPr>
          <p:cNvGrpSpPr/>
          <p:nvPr/>
        </p:nvGrpSpPr>
        <p:grpSpPr>
          <a:xfrm>
            <a:off x="4553550" y="2220390"/>
            <a:ext cx="591012" cy="509046"/>
            <a:chOff x="4219383" y="2220390"/>
            <a:chExt cx="591012" cy="509046"/>
          </a:xfrm>
        </p:grpSpPr>
        <p:sp>
          <p:nvSpPr>
            <p:cNvPr id="53" name="Hexagon 52">
              <a:extLst>
                <a:ext uri="{FF2B5EF4-FFF2-40B4-BE49-F238E27FC236}">
                  <a16:creationId xmlns:a16="http://schemas.microsoft.com/office/drawing/2014/main" id="{9B2B279F-1DE5-CF4D-BAF6-C968693D19D0}"/>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54" name="TextBox 53">
              <a:extLst>
                <a:ext uri="{FF2B5EF4-FFF2-40B4-BE49-F238E27FC236}">
                  <a16:creationId xmlns:a16="http://schemas.microsoft.com/office/drawing/2014/main" id="{BE501DC5-A8EF-E94C-A486-B91283765F71}"/>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1</a:t>
              </a:r>
            </a:p>
          </p:txBody>
        </p:sp>
      </p:grpSp>
      <p:grpSp>
        <p:nvGrpSpPr>
          <p:cNvPr id="55" name="Group 54">
            <a:extLst>
              <a:ext uri="{FF2B5EF4-FFF2-40B4-BE49-F238E27FC236}">
                <a16:creationId xmlns:a16="http://schemas.microsoft.com/office/drawing/2014/main" id="{B28F7E80-475B-C84B-BC2F-E22ACB081889}"/>
              </a:ext>
            </a:extLst>
          </p:cNvPr>
          <p:cNvGrpSpPr/>
          <p:nvPr/>
        </p:nvGrpSpPr>
        <p:grpSpPr>
          <a:xfrm>
            <a:off x="4553550" y="3251560"/>
            <a:ext cx="591012" cy="509046"/>
            <a:chOff x="4219383" y="3296192"/>
            <a:chExt cx="591012" cy="509046"/>
          </a:xfrm>
        </p:grpSpPr>
        <p:sp>
          <p:nvSpPr>
            <p:cNvPr id="56" name="Hexagon 55">
              <a:extLst>
                <a:ext uri="{FF2B5EF4-FFF2-40B4-BE49-F238E27FC236}">
                  <a16:creationId xmlns:a16="http://schemas.microsoft.com/office/drawing/2014/main" id="{C90243B4-8598-514F-B9DB-A4059FC3211B}"/>
                </a:ext>
              </a:extLst>
            </p:cNvPr>
            <p:cNvSpPr/>
            <p:nvPr/>
          </p:nvSpPr>
          <p:spPr>
            <a:xfrm>
              <a:off x="4219383" y="329619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57" name="TextBox 56">
              <a:extLst>
                <a:ext uri="{FF2B5EF4-FFF2-40B4-BE49-F238E27FC236}">
                  <a16:creationId xmlns:a16="http://schemas.microsoft.com/office/drawing/2014/main" id="{4312BBB1-B243-9441-9B31-88C3D3189ECA}"/>
                </a:ext>
              </a:extLst>
            </p:cNvPr>
            <p:cNvSpPr txBox="1"/>
            <p:nvPr/>
          </p:nvSpPr>
          <p:spPr>
            <a:xfrm>
              <a:off x="4259113" y="336500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2</a:t>
              </a:r>
            </a:p>
          </p:txBody>
        </p:sp>
      </p:grpSp>
      <p:grpSp>
        <p:nvGrpSpPr>
          <p:cNvPr id="58" name="Group 57">
            <a:extLst>
              <a:ext uri="{FF2B5EF4-FFF2-40B4-BE49-F238E27FC236}">
                <a16:creationId xmlns:a16="http://schemas.microsoft.com/office/drawing/2014/main" id="{FD6C35A4-6C2D-9642-AF92-C7504F4F50C3}"/>
              </a:ext>
            </a:extLst>
          </p:cNvPr>
          <p:cNvGrpSpPr/>
          <p:nvPr/>
        </p:nvGrpSpPr>
        <p:grpSpPr>
          <a:xfrm>
            <a:off x="4553550" y="4282732"/>
            <a:ext cx="591012" cy="509046"/>
            <a:chOff x="4219383" y="4330542"/>
            <a:chExt cx="591012" cy="509046"/>
          </a:xfrm>
        </p:grpSpPr>
        <p:sp>
          <p:nvSpPr>
            <p:cNvPr id="59" name="Hexagon 58">
              <a:extLst>
                <a:ext uri="{FF2B5EF4-FFF2-40B4-BE49-F238E27FC236}">
                  <a16:creationId xmlns:a16="http://schemas.microsoft.com/office/drawing/2014/main" id="{51742D89-95B6-604F-8310-48BECD965023}"/>
                </a:ext>
              </a:extLst>
            </p:cNvPr>
            <p:cNvSpPr/>
            <p:nvPr/>
          </p:nvSpPr>
          <p:spPr>
            <a:xfrm>
              <a:off x="4219383" y="433054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60" name="TextBox 59">
              <a:extLst>
                <a:ext uri="{FF2B5EF4-FFF2-40B4-BE49-F238E27FC236}">
                  <a16:creationId xmlns:a16="http://schemas.microsoft.com/office/drawing/2014/main" id="{7A041299-F970-C941-8A54-B0FC88952BC7}"/>
                </a:ext>
              </a:extLst>
            </p:cNvPr>
            <p:cNvSpPr txBox="1"/>
            <p:nvPr/>
          </p:nvSpPr>
          <p:spPr>
            <a:xfrm>
              <a:off x="4259113" y="439935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3</a:t>
              </a:r>
            </a:p>
          </p:txBody>
        </p:sp>
      </p:grpSp>
      <p:grpSp>
        <p:nvGrpSpPr>
          <p:cNvPr id="61" name="Group 60">
            <a:extLst>
              <a:ext uri="{FF2B5EF4-FFF2-40B4-BE49-F238E27FC236}">
                <a16:creationId xmlns:a16="http://schemas.microsoft.com/office/drawing/2014/main" id="{EAF7F0EA-AD7A-B34F-86D9-EFDB5ACCA6E7}"/>
              </a:ext>
            </a:extLst>
          </p:cNvPr>
          <p:cNvGrpSpPr/>
          <p:nvPr/>
        </p:nvGrpSpPr>
        <p:grpSpPr>
          <a:xfrm>
            <a:off x="4553550" y="5313904"/>
            <a:ext cx="591012" cy="509046"/>
            <a:chOff x="4219383" y="5313904"/>
            <a:chExt cx="591012" cy="509046"/>
          </a:xfrm>
        </p:grpSpPr>
        <p:sp>
          <p:nvSpPr>
            <p:cNvPr id="62" name="Hexagon 61">
              <a:extLst>
                <a:ext uri="{FF2B5EF4-FFF2-40B4-BE49-F238E27FC236}">
                  <a16:creationId xmlns:a16="http://schemas.microsoft.com/office/drawing/2014/main" id="{7BB3B81F-F124-CD4D-BF20-F182BC9A5EEA}"/>
                </a:ext>
              </a:extLst>
            </p:cNvPr>
            <p:cNvSpPr/>
            <p:nvPr/>
          </p:nvSpPr>
          <p:spPr>
            <a:xfrm>
              <a:off x="4219383" y="5313904"/>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63" name="TextBox 62">
              <a:extLst>
                <a:ext uri="{FF2B5EF4-FFF2-40B4-BE49-F238E27FC236}">
                  <a16:creationId xmlns:a16="http://schemas.microsoft.com/office/drawing/2014/main" id="{A684306F-99CD-C24E-9D02-8333FFB1E2A1}"/>
                </a:ext>
              </a:extLst>
            </p:cNvPr>
            <p:cNvSpPr txBox="1"/>
            <p:nvPr/>
          </p:nvSpPr>
          <p:spPr>
            <a:xfrm>
              <a:off x="4259113" y="5382712"/>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4</a:t>
              </a:r>
            </a:p>
          </p:txBody>
        </p:sp>
      </p:grpSp>
      <p:grpSp>
        <p:nvGrpSpPr>
          <p:cNvPr id="64" name="Group 63">
            <a:extLst>
              <a:ext uri="{FF2B5EF4-FFF2-40B4-BE49-F238E27FC236}">
                <a16:creationId xmlns:a16="http://schemas.microsoft.com/office/drawing/2014/main" id="{E4BB115C-6FE6-9D4A-96AD-8535D59DB274}"/>
              </a:ext>
            </a:extLst>
          </p:cNvPr>
          <p:cNvGrpSpPr/>
          <p:nvPr/>
        </p:nvGrpSpPr>
        <p:grpSpPr>
          <a:xfrm>
            <a:off x="10196241" y="2220390"/>
            <a:ext cx="591012" cy="509046"/>
            <a:chOff x="9776121" y="2220390"/>
            <a:chExt cx="591012" cy="509046"/>
          </a:xfrm>
        </p:grpSpPr>
        <p:sp>
          <p:nvSpPr>
            <p:cNvPr id="65" name="Hexagon 64">
              <a:extLst>
                <a:ext uri="{FF2B5EF4-FFF2-40B4-BE49-F238E27FC236}">
                  <a16:creationId xmlns:a16="http://schemas.microsoft.com/office/drawing/2014/main" id="{D902C0D7-F609-AC44-91CB-56380F94F12B}"/>
                </a:ext>
              </a:extLst>
            </p:cNvPr>
            <p:cNvSpPr/>
            <p:nvPr/>
          </p:nvSpPr>
          <p:spPr>
            <a:xfrm>
              <a:off x="9776121"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66" name="TextBox 65">
              <a:extLst>
                <a:ext uri="{FF2B5EF4-FFF2-40B4-BE49-F238E27FC236}">
                  <a16:creationId xmlns:a16="http://schemas.microsoft.com/office/drawing/2014/main" id="{D22910C6-0F85-6544-9463-8B6979C6C579}"/>
                </a:ext>
              </a:extLst>
            </p:cNvPr>
            <p:cNvSpPr txBox="1"/>
            <p:nvPr/>
          </p:nvSpPr>
          <p:spPr>
            <a:xfrm>
              <a:off x="9815851"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5</a:t>
              </a:r>
            </a:p>
          </p:txBody>
        </p:sp>
      </p:grpSp>
      <p:grpSp>
        <p:nvGrpSpPr>
          <p:cNvPr id="70" name="Group 69">
            <a:extLst>
              <a:ext uri="{FF2B5EF4-FFF2-40B4-BE49-F238E27FC236}">
                <a16:creationId xmlns:a16="http://schemas.microsoft.com/office/drawing/2014/main" id="{54B18033-D752-964B-AC47-6F4604DAEA89}"/>
              </a:ext>
            </a:extLst>
          </p:cNvPr>
          <p:cNvGrpSpPr/>
          <p:nvPr/>
        </p:nvGrpSpPr>
        <p:grpSpPr>
          <a:xfrm>
            <a:off x="10196240" y="3251561"/>
            <a:ext cx="591012" cy="509046"/>
            <a:chOff x="9776121" y="4330542"/>
            <a:chExt cx="591012" cy="509046"/>
          </a:xfrm>
        </p:grpSpPr>
        <p:sp>
          <p:nvSpPr>
            <p:cNvPr id="71" name="Hexagon 70">
              <a:extLst>
                <a:ext uri="{FF2B5EF4-FFF2-40B4-BE49-F238E27FC236}">
                  <a16:creationId xmlns:a16="http://schemas.microsoft.com/office/drawing/2014/main" id="{82E970D2-1D78-C241-9CA9-35A0AB39ABD6}"/>
                </a:ext>
              </a:extLst>
            </p:cNvPr>
            <p:cNvSpPr/>
            <p:nvPr/>
          </p:nvSpPr>
          <p:spPr>
            <a:xfrm>
              <a:off x="9776121" y="433054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72" name="TextBox 71">
              <a:extLst>
                <a:ext uri="{FF2B5EF4-FFF2-40B4-BE49-F238E27FC236}">
                  <a16:creationId xmlns:a16="http://schemas.microsoft.com/office/drawing/2014/main" id="{961F6E0A-A323-F343-AE74-C4AE055E92C5}"/>
                </a:ext>
              </a:extLst>
            </p:cNvPr>
            <p:cNvSpPr txBox="1"/>
            <p:nvPr/>
          </p:nvSpPr>
          <p:spPr>
            <a:xfrm>
              <a:off x="9815851" y="439935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6</a:t>
              </a:r>
            </a:p>
          </p:txBody>
        </p:sp>
      </p:grpSp>
      <p:sp>
        <p:nvSpPr>
          <p:cNvPr id="37" name="Text Placeholder 4">
            <a:extLst>
              <a:ext uri="{FF2B5EF4-FFF2-40B4-BE49-F238E27FC236}">
                <a16:creationId xmlns:a16="http://schemas.microsoft.com/office/drawing/2014/main" id="{D113B219-B105-9048-A282-65DC11131232}"/>
              </a:ext>
            </a:extLst>
          </p:cNvPr>
          <p:cNvSpPr>
            <a:spLocks noGrp="1"/>
          </p:cNvSpPr>
          <p:nvPr>
            <p:ph idx="1"/>
          </p:nvPr>
        </p:nvSpPr>
        <p:spPr>
          <a:xfrm>
            <a:off x="782081" y="1289573"/>
            <a:ext cx="10859396" cy="319494"/>
          </a:xfrm>
        </p:spPr>
        <p:txBody>
          <a:bodyPr/>
          <a:lstStyle/>
          <a:p>
            <a:r>
              <a:rPr lang="en-US" dirty="0"/>
              <a:t>Which of the following challenges in drug safety are you currently facing?</a:t>
            </a:r>
          </a:p>
        </p:txBody>
      </p:sp>
    </p:spTree>
    <p:extLst>
      <p:ext uri="{BB962C8B-B14F-4D97-AF65-F5344CB8AC3E}">
        <p14:creationId xmlns:p14="http://schemas.microsoft.com/office/powerpoint/2010/main" val="51289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01B5319-3B36-B546-BECF-BECD37C8AEFE}"/>
              </a:ext>
            </a:extLst>
          </p:cNvPr>
          <p:cNvSpPr>
            <a:spLocks noGrp="1"/>
          </p:cNvSpPr>
          <p:nvPr>
            <p:ph type="sldNum" sz="quarter" idx="12"/>
          </p:nvPr>
        </p:nvSpPr>
        <p:spPr/>
        <p:txBody>
          <a:bodyPr/>
          <a:lstStyle/>
          <a:p>
            <a:fld id="{841395F3-AE3B-154C-BDAA-968DA665FDBB}" type="slidenum">
              <a:rPr lang="en-US" smtClean="0"/>
              <a:pPr/>
              <a:t>5</a:t>
            </a:fld>
            <a:endParaRPr lang="en-US"/>
          </a:p>
        </p:txBody>
      </p:sp>
      <p:sp>
        <p:nvSpPr>
          <p:cNvPr id="27" name="Title 4">
            <a:extLst>
              <a:ext uri="{FF2B5EF4-FFF2-40B4-BE49-F238E27FC236}">
                <a16:creationId xmlns:a16="http://schemas.microsoft.com/office/drawing/2014/main" id="{D8E50EAD-D5B2-F946-B220-2E33B10FF669}"/>
              </a:ext>
            </a:extLst>
          </p:cNvPr>
          <p:cNvSpPr txBox="1">
            <a:spLocks/>
          </p:cNvSpPr>
          <p:nvPr/>
        </p:nvSpPr>
        <p:spPr>
          <a:xfrm>
            <a:off x="666750" y="390524"/>
            <a:ext cx="10019022" cy="642940"/>
          </a:xfrm>
          <a:prstGeom prst="rect">
            <a:avLst/>
          </a:prstGeom>
        </p:spPr>
        <p:txBody>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r>
              <a:rPr lang="en-US" dirty="0">
                <a:latin typeface="Roboto Medium" panose="02000000000000000000" pitchFamily="2" charset="0"/>
                <a:ea typeface="Roboto Medium" panose="02000000000000000000" pitchFamily="2" charset="0"/>
              </a:rPr>
              <a:t>Poll #2</a:t>
            </a:r>
          </a:p>
        </p:txBody>
      </p:sp>
      <p:sp>
        <p:nvSpPr>
          <p:cNvPr id="44" name="Rectangle: Rounded Corners 33">
            <a:extLst>
              <a:ext uri="{FF2B5EF4-FFF2-40B4-BE49-F238E27FC236}">
                <a16:creationId xmlns:a16="http://schemas.microsoft.com/office/drawing/2014/main" id="{50976DBE-B9F2-F842-825B-0F0CB05006B1}"/>
              </a:ext>
            </a:extLst>
          </p:cNvPr>
          <p:cNvSpPr/>
          <p:nvPr/>
        </p:nvSpPr>
        <p:spPr>
          <a:xfrm>
            <a:off x="6287322" y="1831975"/>
            <a:ext cx="4765769"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Specialty pharmacovigilance provider</a:t>
            </a:r>
          </a:p>
        </p:txBody>
      </p:sp>
      <p:sp>
        <p:nvSpPr>
          <p:cNvPr id="45" name="Rectangle: Rounded Corners 33">
            <a:extLst>
              <a:ext uri="{FF2B5EF4-FFF2-40B4-BE49-F238E27FC236}">
                <a16:creationId xmlns:a16="http://schemas.microsoft.com/office/drawing/2014/main" id="{B48AE2D2-1946-2F4F-A1A6-B622AC533EAA}"/>
              </a:ext>
            </a:extLst>
          </p:cNvPr>
          <p:cNvSpPr/>
          <p:nvPr/>
        </p:nvSpPr>
        <p:spPr>
          <a:xfrm>
            <a:off x="782081" y="1831975"/>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Fully in-house operations</a:t>
            </a:r>
          </a:p>
        </p:txBody>
      </p:sp>
      <p:sp>
        <p:nvSpPr>
          <p:cNvPr id="46" name="Rectangle: Rounded Corners 33">
            <a:extLst>
              <a:ext uri="{FF2B5EF4-FFF2-40B4-BE49-F238E27FC236}">
                <a16:creationId xmlns:a16="http://schemas.microsoft.com/office/drawing/2014/main" id="{0B9DD3F8-4E7F-CD4E-892C-E8EFB7AD5F12}"/>
              </a:ext>
            </a:extLst>
          </p:cNvPr>
          <p:cNvSpPr/>
          <p:nvPr/>
        </p:nvSpPr>
        <p:spPr>
          <a:xfrm>
            <a:off x="782081" y="2863146"/>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A single CRO on both clinical and safety </a:t>
            </a:r>
          </a:p>
          <a:p>
            <a:r>
              <a:rPr lang="en-US" sz="1400" dirty="0"/>
              <a:t>operations</a:t>
            </a:r>
          </a:p>
        </p:txBody>
      </p:sp>
      <p:sp>
        <p:nvSpPr>
          <p:cNvPr id="47" name="Rectangle: Rounded Corners 33">
            <a:extLst>
              <a:ext uri="{FF2B5EF4-FFF2-40B4-BE49-F238E27FC236}">
                <a16:creationId xmlns:a16="http://schemas.microsoft.com/office/drawing/2014/main" id="{8363276F-A558-F443-A6DA-A8DF81BB5979}"/>
              </a:ext>
            </a:extLst>
          </p:cNvPr>
          <p:cNvSpPr/>
          <p:nvPr/>
        </p:nvSpPr>
        <p:spPr>
          <a:xfrm>
            <a:off x="782081" y="3894317"/>
            <a:ext cx="462832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Multiple CROs</a:t>
            </a:r>
          </a:p>
        </p:txBody>
      </p:sp>
      <p:sp>
        <p:nvSpPr>
          <p:cNvPr id="49" name="Rectangle: Rounded Corners 33">
            <a:extLst>
              <a:ext uri="{FF2B5EF4-FFF2-40B4-BE49-F238E27FC236}">
                <a16:creationId xmlns:a16="http://schemas.microsoft.com/office/drawing/2014/main" id="{8CF92552-861E-584E-8838-05CAB7E025D1}"/>
              </a:ext>
            </a:extLst>
          </p:cNvPr>
          <p:cNvSpPr/>
          <p:nvPr/>
        </p:nvSpPr>
        <p:spPr>
          <a:xfrm>
            <a:off x="6287322" y="2863146"/>
            <a:ext cx="4765769"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Mix of the above</a:t>
            </a:r>
          </a:p>
        </p:txBody>
      </p:sp>
      <p:sp>
        <p:nvSpPr>
          <p:cNvPr id="50" name="Rectangle: Rounded Corners 33">
            <a:extLst>
              <a:ext uri="{FF2B5EF4-FFF2-40B4-BE49-F238E27FC236}">
                <a16:creationId xmlns:a16="http://schemas.microsoft.com/office/drawing/2014/main" id="{A82BFA5A-F17B-9345-B32A-A145B33E1CD6}"/>
              </a:ext>
            </a:extLst>
          </p:cNvPr>
          <p:cNvSpPr/>
          <p:nvPr/>
        </p:nvSpPr>
        <p:spPr>
          <a:xfrm>
            <a:off x="6287322" y="3894317"/>
            <a:ext cx="4765770" cy="642938"/>
          </a:xfrm>
          <a:prstGeom prst="roundRect">
            <a:avLst>
              <a:gd name="adj" fmla="val 10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r>
              <a:rPr lang="en-US" sz="1400" dirty="0"/>
              <a:t>Other</a:t>
            </a:r>
          </a:p>
        </p:txBody>
      </p:sp>
      <p:grpSp>
        <p:nvGrpSpPr>
          <p:cNvPr id="52" name="Group 51">
            <a:extLst>
              <a:ext uri="{FF2B5EF4-FFF2-40B4-BE49-F238E27FC236}">
                <a16:creationId xmlns:a16="http://schemas.microsoft.com/office/drawing/2014/main" id="{EB770C88-DA86-E44F-8B1A-AA71C0621B35}"/>
              </a:ext>
            </a:extLst>
          </p:cNvPr>
          <p:cNvGrpSpPr/>
          <p:nvPr/>
        </p:nvGrpSpPr>
        <p:grpSpPr>
          <a:xfrm>
            <a:off x="4553550" y="2220390"/>
            <a:ext cx="591012" cy="509046"/>
            <a:chOff x="4219383" y="2220390"/>
            <a:chExt cx="591012" cy="509046"/>
          </a:xfrm>
        </p:grpSpPr>
        <p:sp>
          <p:nvSpPr>
            <p:cNvPr id="53" name="Hexagon 52">
              <a:extLst>
                <a:ext uri="{FF2B5EF4-FFF2-40B4-BE49-F238E27FC236}">
                  <a16:creationId xmlns:a16="http://schemas.microsoft.com/office/drawing/2014/main" id="{9B2B279F-1DE5-CF4D-BAF6-C968693D19D0}"/>
                </a:ext>
              </a:extLst>
            </p:cNvPr>
            <p:cNvSpPr/>
            <p:nvPr/>
          </p:nvSpPr>
          <p:spPr>
            <a:xfrm>
              <a:off x="4219383"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54" name="TextBox 53">
              <a:extLst>
                <a:ext uri="{FF2B5EF4-FFF2-40B4-BE49-F238E27FC236}">
                  <a16:creationId xmlns:a16="http://schemas.microsoft.com/office/drawing/2014/main" id="{BE501DC5-A8EF-E94C-A486-B91283765F71}"/>
                </a:ext>
              </a:extLst>
            </p:cNvPr>
            <p:cNvSpPr txBox="1"/>
            <p:nvPr/>
          </p:nvSpPr>
          <p:spPr>
            <a:xfrm>
              <a:off x="4259113"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1</a:t>
              </a:r>
            </a:p>
          </p:txBody>
        </p:sp>
      </p:grpSp>
      <p:grpSp>
        <p:nvGrpSpPr>
          <p:cNvPr id="55" name="Group 54">
            <a:extLst>
              <a:ext uri="{FF2B5EF4-FFF2-40B4-BE49-F238E27FC236}">
                <a16:creationId xmlns:a16="http://schemas.microsoft.com/office/drawing/2014/main" id="{B28F7E80-475B-C84B-BC2F-E22ACB081889}"/>
              </a:ext>
            </a:extLst>
          </p:cNvPr>
          <p:cNvGrpSpPr/>
          <p:nvPr/>
        </p:nvGrpSpPr>
        <p:grpSpPr>
          <a:xfrm>
            <a:off x="4553550" y="3251560"/>
            <a:ext cx="591012" cy="509046"/>
            <a:chOff x="4219383" y="3296192"/>
            <a:chExt cx="591012" cy="509046"/>
          </a:xfrm>
        </p:grpSpPr>
        <p:sp>
          <p:nvSpPr>
            <p:cNvPr id="56" name="Hexagon 55">
              <a:extLst>
                <a:ext uri="{FF2B5EF4-FFF2-40B4-BE49-F238E27FC236}">
                  <a16:creationId xmlns:a16="http://schemas.microsoft.com/office/drawing/2014/main" id="{C90243B4-8598-514F-B9DB-A4059FC3211B}"/>
                </a:ext>
              </a:extLst>
            </p:cNvPr>
            <p:cNvSpPr/>
            <p:nvPr/>
          </p:nvSpPr>
          <p:spPr>
            <a:xfrm>
              <a:off x="4219383" y="329619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57" name="TextBox 56">
              <a:extLst>
                <a:ext uri="{FF2B5EF4-FFF2-40B4-BE49-F238E27FC236}">
                  <a16:creationId xmlns:a16="http://schemas.microsoft.com/office/drawing/2014/main" id="{4312BBB1-B243-9441-9B31-88C3D3189ECA}"/>
                </a:ext>
              </a:extLst>
            </p:cNvPr>
            <p:cNvSpPr txBox="1"/>
            <p:nvPr/>
          </p:nvSpPr>
          <p:spPr>
            <a:xfrm>
              <a:off x="4259113" y="336500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2</a:t>
              </a:r>
            </a:p>
          </p:txBody>
        </p:sp>
      </p:grpSp>
      <p:grpSp>
        <p:nvGrpSpPr>
          <p:cNvPr id="58" name="Group 57">
            <a:extLst>
              <a:ext uri="{FF2B5EF4-FFF2-40B4-BE49-F238E27FC236}">
                <a16:creationId xmlns:a16="http://schemas.microsoft.com/office/drawing/2014/main" id="{FD6C35A4-6C2D-9642-AF92-C7504F4F50C3}"/>
              </a:ext>
            </a:extLst>
          </p:cNvPr>
          <p:cNvGrpSpPr/>
          <p:nvPr/>
        </p:nvGrpSpPr>
        <p:grpSpPr>
          <a:xfrm>
            <a:off x="4553550" y="4282732"/>
            <a:ext cx="591012" cy="509046"/>
            <a:chOff x="4219383" y="4330542"/>
            <a:chExt cx="591012" cy="509046"/>
          </a:xfrm>
        </p:grpSpPr>
        <p:sp>
          <p:nvSpPr>
            <p:cNvPr id="59" name="Hexagon 58">
              <a:extLst>
                <a:ext uri="{FF2B5EF4-FFF2-40B4-BE49-F238E27FC236}">
                  <a16:creationId xmlns:a16="http://schemas.microsoft.com/office/drawing/2014/main" id="{51742D89-95B6-604F-8310-48BECD965023}"/>
                </a:ext>
              </a:extLst>
            </p:cNvPr>
            <p:cNvSpPr/>
            <p:nvPr/>
          </p:nvSpPr>
          <p:spPr>
            <a:xfrm>
              <a:off x="4219383" y="433054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60" name="TextBox 59">
              <a:extLst>
                <a:ext uri="{FF2B5EF4-FFF2-40B4-BE49-F238E27FC236}">
                  <a16:creationId xmlns:a16="http://schemas.microsoft.com/office/drawing/2014/main" id="{7A041299-F970-C941-8A54-B0FC88952BC7}"/>
                </a:ext>
              </a:extLst>
            </p:cNvPr>
            <p:cNvSpPr txBox="1"/>
            <p:nvPr/>
          </p:nvSpPr>
          <p:spPr>
            <a:xfrm>
              <a:off x="4259113" y="439935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3</a:t>
              </a:r>
            </a:p>
          </p:txBody>
        </p:sp>
      </p:grpSp>
      <p:grpSp>
        <p:nvGrpSpPr>
          <p:cNvPr id="64" name="Group 63">
            <a:extLst>
              <a:ext uri="{FF2B5EF4-FFF2-40B4-BE49-F238E27FC236}">
                <a16:creationId xmlns:a16="http://schemas.microsoft.com/office/drawing/2014/main" id="{E4BB115C-6FE6-9D4A-96AD-8535D59DB274}"/>
              </a:ext>
            </a:extLst>
          </p:cNvPr>
          <p:cNvGrpSpPr/>
          <p:nvPr/>
        </p:nvGrpSpPr>
        <p:grpSpPr>
          <a:xfrm>
            <a:off x="10196241" y="2220390"/>
            <a:ext cx="591012" cy="509046"/>
            <a:chOff x="9776121" y="2220390"/>
            <a:chExt cx="591012" cy="509046"/>
          </a:xfrm>
        </p:grpSpPr>
        <p:sp>
          <p:nvSpPr>
            <p:cNvPr id="65" name="Hexagon 64">
              <a:extLst>
                <a:ext uri="{FF2B5EF4-FFF2-40B4-BE49-F238E27FC236}">
                  <a16:creationId xmlns:a16="http://schemas.microsoft.com/office/drawing/2014/main" id="{D902C0D7-F609-AC44-91CB-56380F94F12B}"/>
                </a:ext>
              </a:extLst>
            </p:cNvPr>
            <p:cNvSpPr/>
            <p:nvPr/>
          </p:nvSpPr>
          <p:spPr>
            <a:xfrm>
              <a:off x="9776121" y="2220390"/>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66" name="TextBox 65">
              <a:extLst>
                <a:ext uri="{FF2B5EF4-FFF2-40B4-BE49-F238E27FC236}">
                  <a16:creationId xmlns:a16="http://schemas.microsoft.com/office/drawing/2014/main" id="{D22910C6-0F85-6544-9463-8B6979C6C579}"/>
                </a:ext>
              </a:extLst>
            </p:cNvPr>
            <p:cNvSpPr txBox="1"/>
            <p:nvPr/>
          </p:nvSpPr>
          <p:spPr>
            <a:xfrm>
              <a:off x="9815851" y="2289198"/>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4</a:t>
              </a:r>
            </a:p>
          </p:txBody>
        </p:sp>
      </p:grpSp>
      <p:grpSp>
        <p:nvGrpSpPr>
          <p:cNvPr id="67" name="Group 66">
            <a:extLst>
              <a:ext uri="{FF2B5EF4-FFF2-40B4-BE49-F238E27FC236}">
                <a16:creationId xmlns:a16="http://schemas.microsoft.com/office/drawing/2014/main" id="{034DA293-5402-DD4C-9C7F-55E4848B260D}"/>
              </a:ext>
            </a:extLst>
          </p:cNvPr>
          <p:cNvGrpSpPr/>
          <p:nvPr/>
        </p:nvGrpSpPr>
        <p:grpSpPr>
          <a:xfrm>
            <a:off x="10196241" y="3250505"/>
            <a:ext cx="591012" cy="509046"/>
            <a:chOff x="9776121" y="3296192"/>
            <a:chExt cx="591012" cy="509046"/>
          </a:xfrm>
        </p:grpSpPr>
        <p:sp>
          <p:nvSpPr>
            <p:cNvPr id="68" name="Hexagon 67">
              <a:extLst>
                <a:ext uri="{FF2B5EF4-FFF2-40B4-BE49-F238E27FC236}">
                  <a16:creationId xmlns:a16="http://schemas.microsoft.com/office/drawing/2014/main" id="{8063736D-3072-2442-BC69-303A4CF1B295}"/>
                </a:ext>
              </a:extLst>
            </p:cNvPr>
            <p:cNvSpPr/>
            <p:nvPr/>
          </p:nvSpPr>
          <p:spPr>
            <a:xfrm>
              <a:off x="9776121" y="329619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69" name="TextBox 68">
              <a:extLst>
                <a:ext uri="{FF2B5EF4-FFF2-40B4-BE49-F238E27FC236}">
                  <a16:creationId xmlns:a16="http://schemas.microsoft.com/office/drawing/2014/main" id="{4206DE08-F6C9-E04F-B1BD-1D33202840DE}"/>
                </a:ext>
              </a:extLst>
            </p:cNvPr>
            <p:cNvSpPr txBox="1"/>
            <p:nvPr/>
          </p:nvSpPr>
          <p:spPr>
            <a:xfrm>
              <a:off x="9815851" y="336500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5</a:t>
              </a:r>
            </a:p>
          </p:txBody>
        </p:sp>
      </p:grpSp>
      <p:grpSp>
        <p:nvGrpSpPr>
          <p:cNvPr id="70" name="Group 69">
            <a:extLst>
              <a:ext uri="{FF2B5EF4-FFF2-40B4-BE49-F238E27FC236}">
                <a16:creationId xmlns:a16="http://schemas.microsoft.com/office/drawing/2014/main" id="{54B18033-D752-964B-AC47-6F4604DAEA89}"/>
              </a:ext>
            </a:extLst>
          </p:cNvPr>
          <p:cNvGrpSpPr/>
          <p:nvPr/>
        </p:nvGrpSpPr>
        <p:grpSpPr>
          <a:xfrm>
            <a:off x="10196241" y="4282732"/>
            <a:ext cx="591012" cy="509046"/>
            <a:chOff x="9776121" y="4330542"/>
            <a:chExt cx="591012" cy="509046"/>
          </a:xfrm>
        </p:grpSpPr>
        <p:sp>
          <p:nvSpPr>
            <p:cNvPr id="71" name="Hexagon 70">
              <a:extLst>
                <a:ext uri="{FF2B5EF4-FFF2-40B4-BE49-F238E27FC236}">
                  <a16:creationId xmlns:a16="http://schemas.microsoft.com/office/drawing/2014/main" id="{82E970D2-1D78-C241-9CA9-35A0AB39ABD6}"/>
                </a:ext>
              </a:extLst>
            </p:cNvPr>
            <p:cNvSpPr/>
            <p:nvPr/>
          </p:nvSpPr>
          <p:spPr>
            <a:xfrm>
              <a:off x="9776121" y="4330542"/>
              <a:ext cx="591012" cy="509046"/>
            </a:xfrm>
            <a:prstGeom prst="hexagon">
              <a:avLst/>
            </a:prstGeom>
            <a:solidFill>
              <a:schemeClr val="bg1"/>
            </a:solidFill>
            <a:ln>
              <a:noFill/>
            </a:ln>
            <a:effectLst>
              <a:outerShdw blurRad="139700" dist="38100" dir="5400000" algn="t" rotWithShape="0">
                <a:prstClr val="black">
                  <a:alpha val="13000"/>
                </a:prstClr>
              </a:outerShdw>
            </a:effectLst>
          </p:spPr>
          <p:txBody>
            <a:bodyPr wrap="square" lIns="180000" tIns="180000" rIns="180000" bIns="180000" rtlCol="0" anchor="ctr" anchorCtr="0">
              <a:noAutofit/>
            </a:bodyPr>
            <a:lstStyle/>
            <a:p>
              <a:endParaRPr lang="en-GB" sz="1600" spc="112">
                <a:solidFill>
                  <a:srgbClr val="4D4D4D"/>
                </a:solidFill>
              </a:endParaRPr>
            </a:p>
          </p:txBody>
        </p:sp>
        <p:sp>
          <p:nvSpPr>
            <p:cNvPr id="72" name="TextBox 71">
              <a:extLst>
                <a:ext uri="{FF2B5EF4-FFF2-40B4-BE49-F238E27FC236}">
                  <a16:creationId xmlns:a16="http://schemas.microsoft.com/office/drawing/2014/main" id="{961F6E0A-A323-F343-AE74-C4AE055E92C5}"/>
                </a:ext>
              </a:extLst>
            </p:cNvPr>
            <p:cNvSpPr txBox="1"/>
            <p:nvPr/>
          </p:nvSpPr>
          <p:spPr>
            <a:xfrm>
              <a:off x="9815851" y="4399350"/>
              <a:ext cx="511552" cy="371430"/>
            </a:xfrm>
            <a:prstGeom prst="rect">
              <a:avLst/>
            </a:prstGeom>
            <a:noFill/>
            <a:ln>
              <a:noFill/>
            </a:ln>
            <a:effectLst>
              <a:outerShdw blurRad="304800" dist="38100" dir="5400000" algn="t" rotWithShape="0">
                <a:prstClr val="black">
                  <a:alpha val="13000"/>
                </a:prstClr>
              </a:outerShdw>
            </a:effectLst>
          </p:spPr>
          <p:txBody>
            <a:bodyPr wrap="square" lIns="180000" tIns="180000" rIns="180000" bIns="180000" rtlCol="0" anchor="ctr" anchorCtr="0">
              <a:noAutofit/>
            </a:bodyPr>
            <a:lstStyle/>
            <a:p>
              <a:pPr algn="ctr"/>
              <a:r>
                <a:rPr lang="en-US" sz="1600" spc="112" dirty="0">
                  <a:solidFill>
                    <a:schemeClr val="accent2"/>
                  </a:solidFill>
                  <a:latin typeface="+mj-lt"/>
                </a:rPr>
                <a:t>6</a:t>
              </a:r>
            </a:p>
          </p:txBody>
        </p:sp>
      </p:grpSp>
      <p:sp>
        <p:nvSpPr>
          <p:cNvPr id="37" name="Text Placeholder 4">
            <a:extLst>
              <a:ext uri="{FF2B5EF4-FFF2-40B4-BE49-F238E27FC236}">
                <a16:creationId xmlns:a16="http://schemas.microsoft.com/office/drawing/2014/main" id="{D113B219-B105-9048-A282-65DC11131232}"/>
              </a:ext>
            </a:extLst>
          </p:cNvPr>
          <p:cNvSpPr>
            <a:spLocks noGrp="1"/>
          </p:cNvSpPr>
          <p:nvPr>
            <p:ph idx="1"/>
          </p:nvPr>
        </p:nvSpPr>
        <p:spPr>
          <a:xfrm>
            <a:off x="782081" y="1289573"/>
            <a:ext cx="10859396" cy="319494"/>
          </a:xfrm>
        </p:spPr>
        <p:txBody>
          <a:bodyPr/>
          <a:lstStyle/>
          <a:p>
            <a:r>
              <a:rPr lang="en-US" dirty="0"/>
              <a:t>How are you currently handling your drug safety operations?</a:t>
            </a:r>
          </a:p>
        </p:txBody>
      </p:sp>
    </p:spTree>
    <p:extLst>
      <p:ext uri="{BB962C8B-B14F-4D97-AF65-F5344CB8AC3E}">
        <p14:creationId xmlns:p14="http://schemas.microsoft.com/office/powerpoint/2010/main" val="360430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96116E-1F3B-124E-9375-23E2AA9E3638}"/>
              </a:ext>
            </a:extLst>
          </p:cNvPr>
          <p:cNvSpPr>
            <a:spLocks noGrp="1"/>
          </p:cNvSpPr>
          <p:nvPr>
            <p:ph sz="quarter" idx="14"/>
          </p:nvPr>
        </p:nvSpPr>
        <p:spPr>
          <a:xfrm>
            <a:off x="1056442" y="2582417"/>
            <a:ext cx="8611341" cy="2118517"/>
          </a:xfrm>
        </p:spPr>
        <p:txBody>
          <a:bodyPr/>
          <a:lstStyle/>
          <a:p>
            <a:r>
              <a:rPr lang="en-US" dirty="0"/>
              <a:t>WCG’s Global Safety Reporting Regulatory Intelligence “Reference Model”</a:t>
            </a:r>
          </a:p>
        </p:txBody>
      </p:sp>
    </p:spTree>
    <p:extLst>
      <p:ext uri="{BB962C8B-B14F-4D97-AF65-F5344CB8AC3E}">
        <p14:creationId xmlns:p14="http://schemas.microsoft.com/office/powerpoint/2010/main" val="4775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80A2CE-DA1E-C04E-A3AA-25377AB36EC3}"/>
              </a:ext>
            </a:extLst>
          </p:cNvPr>
          <p:cNvSpPr>
            <a:spLocks noGrp="1"/>
          </p:cNvSpPr>
          <p:nvPr>
            <p:ph type="sldNum" sz="quarter" idx="12"/>
          </p:nvPr>
        </p:nvSpPr>
        <p:spPr/>
        <p:txBody>
          <a:bodyPr/>
          <a:lstStyle/>
          <a:p>
            <a:fld id="{841395F3-AE3B-154C-BDAA-968DA665FDBB}" type="slidenum">
              <a:rPr lang="en-US" smtClean="0"/>
              <a:pPr/>
              <a:t>7</a:t>
            </a:fld>
            <a:endParaRPr lang="en-US"/>
          </a:p>
        </p:txBody>
      </p:sp>
      <p:sp>
        <p:nvSpPr>
          <p:cNvPr id="19" name="Title 17">
            <a:extLst>
              <a:ext uri="{FF2B5EF4-FFF2-40B4-BE49-F238E27FC236}">
                <a16:creationId xmlns:a16="http://schemas.microsoft.com/office/drawing/2014/main" id="{AC4ACE0E-D586-1E40-A5F3-8C2B964D438B}"/>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dirty="0">
                <a:latin typeface="Roboto Medium" panose="02000000000000000000" pitchFamily="2" charset="0"/>
                <a:ea typeface="Roboto Medium" panose="02000000000000000000" pitchFamily="2" charset="0"/>
              </a:rPr>
              <a:t>Evolution of Safety Reference Model (SRM) </a:t>
            </a:r>
          </a:p>
        </p:txBody>
      </p:sp>
      <p:sp>
        <p:nvSpPr>
          <p:cNvPr id="76" name="Rectangle 75">
            <a:extLst>
              <a:ext uri="{FF2B5EF4-FFF2-40B4-BE49-F238E27FC236}">
                <a16:creationId xmlns:a16="http://schemas.microsoft.com/office/drawing/2014/main" id="{1EE3E96C-CDA8-0045-9CE1-DF8A7E195728}"/>
              </a:ext>
            </a:extLst>
          </p:cNvPr>
          <p:cNvSpPr/>
          <p:nvPr/>
        </p:nvSpPr>
        <p:spPr>
          <a:xfrm>
            <a:off x="1171665" y="3064646"/>
            <a:ext cx="1076235" cy="215444"/>
          </a:xfrm>
          <a:prstGeom prst="rect">
            <a:avLst/>
          </a:prstGeom>
        </p:spPr>
        <p:txBody>
          <a:bodyPr wrap="square" lIns="0" tIns="0" rIns="0" bIns="0">
            <a:spAutoFit/>
          </a:bodyPr>
          <a:lstStyle/>
          <a:p>
            <a:r>
              <a:rPr lang="en-US" sz="1400" dirty="0">
                <a:solidFill>
                  <a:schemeClr val="accent1"/>
                </a:solidFill>
                <a:latin typeface="+mj-lt"/>
              </a:rPr>
              <a:t>2015 - 2017</a:t>
            </a:r>
          </a:p>
        </p:txBody>
      </p:sp>
      <p:sp>
        <p:nvSpPr>
          <p:cNvPr id="78" name="Rectangle 77">
            <a:extLst>
              <a:ext uri="{FF2B5EF4-FFF2-40B4-BE49-F238E27FC236}">
                <a16:creationId xmlns:a16="http://schemas.microsoft.com/office/drawing/2014/main" id="{719B15D2-60E2-C24B-B2C3-E5AC56A2BC4D}"/>
              </a:ext>
            </a:extLst>
          </p:cNvPr>
          <p:cNvSpPr/>
          <p:nvPr/>
        </p:nvSpPr>
        <p:spPr>
          <a:xfrm>
            <a:off x="10264445" y="3064646"/>
            <a:ext cx="403957" cy="215444"/>
          </a:xfrm>
          <a:prstGeom prst="rect">
            <a:avLst/>
          </a:prstGeom>
        </p:spPr>
        <p:txBody>
          <a:bodyPr wrap="none" lIns="0" tIns="0" rIns="0" bIns="0">
            <a:spAutoFit/>
          </a:bodyPr>
          <a:lstStyle/>
          <a:p>
            <a:pPr algn="r"/>
            <a:r>
              <a:rPr lang="en-US" sz="1400" dirty="0">
                <a:solidFill>
                  <a:schemeClr val="accent1"/>
                </a:solidFill>
                <a:latin typeface="+mj-lt"/>
              </a:rPr>
              <a:t>2021</a:t>
            </a:r>
          </a:p>
        </p:txBody>
      </p:sp>
      <p:cxnSp>
        <p:nvCxnSpPr>
          <p:cNvPr id="79" name="Straight Connector 78">
            <a:extLst>
              <a:ext uri="{FF2B5EF4-FFF2-40B4-BE49-F238E27FC236}">
                <a16:creationId xmlns:a16="http://schemas.microsoft.com/office/drawing/2014/main" id="{84D07111-9EE5-C74D-92E1-2558443BBF9C}"/>
              </a:ext>
            </a:extLst>
          </p:cNvPr>
          <p:cNvCxnSpPr>
            <a:cxnSpLocks/>
          </p:cNvCxnSpPr>
          <p:nvPr/>
        </p:nvCxnSpPr>
        <p:spPr>
          <a:xfrm>
            <a:off x="825500" y="3414218"/>
            <a:ext cx="10109200" cy="0"/>
          </a:xfrm>
          <a:prstGeom prst="line">
            <a:avLst/>
          </a:prstGeom>
          <a:ln w="127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3" name="TextBox 50">
            <a:extLst>
              <a:ext uri="{FF2B5EF4-FFF2-40B4-BE49-F238E27FC236}">
                <a16:creationId xmlns:a16="http://schemas.microsoft.com/office/drawing/2014/main" id="{DADD1D14-5FE2-2640-85ED-0BAA727FD793}"/>
              </a:ext>
            </a:extLst>
          </p:cNvPr>
          <p:cNvSpPr txBox="1"/>
          <p:nvPr/>
        </p:nvSpPr>
        <p:spPr>
          <a:xfrm>
            <a:off x="474615" y="3798671"/>
            <a:ext cx="2273710"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b="1" dirty="0">
                <a:solidFill>
                  <a:schemeClr val="tx1">
                    <a:lumMod val="65000"/>
                    <a:lumOff val="35000"/>
                  </a:schemeClr>
                </a:solidFill>
                <a:cs typeface="Arial" panose="020B0604020202020204" pitchFamily="34" charset="0"/>
              </a:rPr>
              <a:t>Launch of Standard Regulatory Intel Rules to Automate Distribution </a:t>
            </a:r>
          </a:p>
          <a:p>
            <a:pPr algn="ctr"/>
            <a:r>
              <a:rPr lang="en-US" sz="1200" dirty="0">
                <a:solidFill>
                  <a:schemeClr val="tx1">
                    <a:lumMod val="65000"/>
                    <a:lumOff val="35000"/>
                  </a:schemeClr>
                </a:solidFill>
                <a:cs typeface="Arial" panose="020B0604020202020204" pitchFamily="34" charset="0"/>
              </a:rPr>
              <a:t>Created by a Top 3 Biopharma and Global Affiliates</a:t>
            </a:r>
          </a:p>
        </p:txBody>
      </p:sp>
      <p:sp>
        <p:nvSpPr>
          <p:cNvPr id="104" name="TextBox 52">
            <a:extLst>
              <a:ext uri="{FF2B5EF4-FFF2-40B4-BE49-F238E27FC236}">
                <a16:creationId xmlns:a16="http://schemas.microsoft.com/office/drawing/2014/main" id="{167CDC69-44C7-F94D-B5DF-DD57E54CFBB1}"/>
              </a:ext>
            </a:extLst>
          </p:cNvPr>
          <p:cNvSpPr txBox="1"/>
          <p:nvPr/>
        </p:nvSpPr>
        <p:spPr>
          <a:xfrm>
            <a:off x="2873816" y="2150779"/>
            <a:ext cx="1843778"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b="1" dirty="0">
                <a:solidFill>
                  <a:schemeClr val="tx1">
                    <a:lumMod val="65000"/>
                    <a:lumOff val="35000"/>
                  </a:schemeClr>
                </a:solidFill>
                <a:cs typeface="Arial" panose="020B0604020202020204" pitchFamily="34" charset="0"/>
              </a:rPr>
              <a:t>WCG</a:t>
            </a:r>
          </a:p>
          <a:p>
            <a:pPr algn="ctr"/>
            <a:r>
              <a:rPr lang="en-US" sz="1200" dirty="0">
                <a:solidFill>
                  <a:schemeClr val="tx1">
                    <a:lumMod val="65000"/>
                    <a:lumOff val="35000"/>
                  </a:schemeClr>
                </a:solidFill>
                <a:cs typeface="Arial" panose="020B0604020202020204" pitchFamily="34" charset="0"/>
              </a:rPr>
              <a:t>Adopted by a Top 3 CRO and in part by their 150 sponsor partners</a:t>
            </a:r>
          </a:p>
          <a:p>
            <a:pPr algn="ctr"/>
            <a:endParaRPr lang="en-US" sz="1200" b="1" dirty="0">
              <a:solidFill>
                <a:schemeClr val="tx1">
                  <a:lumMod val="65000"/>
                  <a:lumOff val="35000"/>
                </a:schemeClr>
              </a:solidFill>
              <a:cs typeface="Arial" panose="020B0604020202020204" pitchFamily="34" charset="0"/>
            </a:endParaRPr>
          </a:p>
          <a:p>
            <a:pPr algn="ctr"/>
            <a:endParaRPr lang="en-US" sz="1200" b="1" dirty="0">
              <a:solidFill>
                <a:schemeClr val="tx1">
                  <a:lumMod val="65000"/>
                  <a:lumOff val="35000"/>
                </a:schemeClr>
              </a:solidFill>
              <a:cs typeface="Arial" panose="020B0604020202020204" pitchFamily="34" charset="0"/>
            </a:endParaRPr>
          </a:p>
          <a:p>
            <a:pPr algn="ctr"/>
            <a:endParaRPr lang="en-US" sz="1200" b="1" dirty="0">
              <a:solidFill>
                <a:schemeClr val="tx1">
                  <a:lumMod val="65000"/>
                  <a:lumOff val="35000"/>
                </a:schemeClr>
              </a:solidFill>
              <a:cs typeface="Arial" panose="020B0604020202020204" pitchFamily="34" charset="0"/>
            </a:endParaRPr>
          </a:p>
        </p:txBody>
      </p:sp>
      <p:sp>
        <p:nvSpPr>
          <p:cNvPr id="105" name="Rectangle 104">
            <a:extLst>
              <a:ext uri="{FF2B5EF4-FFF2-40B4-BE49-F238E27FC236}">
                <a16:creationId xmlns:a16="http://schemas.microsoft.com/office/drawing/2014/main" id="{2428D219-EBB1-8446-8AF2-B8D32ED17712}"/>
              </a:ext>
            </a:extLst>
          </p:cNvPr>
          <p:cNvSpPr/>
          <p:nvPr/>
        </p:nvSpPr>
        <p:spPr>
          <a:xfrm>
            <a:off x="3579869" y="3064646"/>
            <a:ext cx="1076235" cy="215444"/>
          </a:xfrm>
          <a:prstGeom prst="rect">
            <a:avLst/>
          </a:prstGeom>
        </p:spPr>
        <p:txBody>
          <a:bodyPr wrap="square" lIns="0" tIns="0" rIns="0" bIns="0">
            <a:spAutoFit/>
          </a:bodyPr>
          <a:lstStyle/>
          <a:p>
            <a:r>
              <a:rPr lang="en-US" sz="1400" dirty="0">
                <a:solidFill>
                  <a:schemeClr val="accent1"/>
                </a:solidFill>
                <a:latin typeface="+mj-lt"/>
              </a:rPr>
              <a:t>2018</a:t>
            </a:r>
          </a:p>
        </p:txBody>
      </p:sp>
      <p:sp>
        <p:nvSpPr>
          <p:cNvPr id="106" name="Rectangle 105">
            <a:extLst>
              <a:ext uri="{FF2B5EF4-FFF2-40B4-BE49-F238E27FC236}">
                <a16:creationId xmlns:a16="http://schemas.microsoft.com/office/drawing/2014/main" id="{569AFFB7-F070-8E49-974B-C97A6ADCBCCD}"/>
              </a:ext>
            </a:extLst>
          </p:cNvPr>
          <p:cNvSpPr/>
          <p:nvPr/>
        </p:nvSpPr>
        <p:spPr>
          <a:xfrm>
            <a:off x="5465713" y="3064646"/>
            <a:ext cx="1076235" cy="215444"/>
          </a:xfrm>
          <a:prstGeom prst="rect">
            <a:avLst/>
          </a:prstGeom>
        </p:spPr>
        <p:txBody>
          <a:bodyPr wrap="square" lIns="0" tIns="0" rIns="0" bIns="0">
            <a:spAutoFit/>
          </a:bodyPr>
          <a:lstStyle/>
          <a:p>
            <a:r>
              <a:rPr lang="en-US" sz="1400" dirty="0">
                <a:solidFill>
                  <a:schemeClr val="accent1"/>
                </a:solidFill>
                <a:latin typeface="+mj-lt"/>
              </a:rPr>
              <a:t>2019</a:t>
            </a:r>
          </a:p>
        </p:txBody>
      </p:sp>
      <p:sp>
        <p:nvSpPr>
          <p:cNvPr id="107" name="TextBox 53">
            <a:extLst>
              <a:ext uri="{FF2B5EF4-FFF2-40B4-BE49-F238E27FC236}">
                <a16:creationId xmlns:a16="http://schemas.microsoft.com/office/drawing/2014/main" id="{9F525626-63F7-F24D-8C73-9504C053A282}"/>
              </a:ext>
            </a:extLst>
          </p:cNvPr>
          <p:cNvSpPr txBox="1"/>
          <p:nvPr/>
        </p:nvSpPr>
        <p:spPr>
          <a:xfrm>
            <a:off x="4533747" y="3738215"/>
            <a:ext cx="2273710" cy="1209730"/>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b="1" dirty="0">
                <a:solidFill>
                  <a:schemeClr val="tx1">
                    <a:lumMod val="65000"/>
                    <a:lumOff val="35000"/>
                  </a:schemeClr>
                </a:solidFill>
                <a:cs typeface="Arial" panose="020B0604020202020204" pitchFamily="34" charset="0"/>
              </a:rPr>
              <a:t>Safety Reporting Harmonization Workgroup (WG) Formed</a:t>
            </a:r>
          </a:p>
          <a:p>
            <a:pPr algn="ctr"/>
            <a:r>
              <a:rPr lang="en-US" sz="1200" dirty="0">
                <a:solidFill>
                  <a:schemeClr val="tx1">
                    <a:lumMod val="65000"/>
                    <a:lumOff val="35000"/>
                  </a:schemeClr>
                </a:solidFill>
                <a:cs typeface="Arial" panose="020B0604020202020204" pitchFamily="34" charset="0"/>
              </a:rPr>
              <a:t>Adopted by 2 Top 10 Biopharma and in part by12 other sponsor companies  </a:t>
            </a:r>
          </a:p>
        </p:txBody>
      </p:sp>
      <p:sp>
        <p:nvSpPr>
          <p:cNvPr id="108" name="TextBox 54">
            <a:extLst>
              <a:ext uri="{FF2B5EF4-FFF2-40B4-BE49-F238E27FC236}">
                <a16:creationId xmlns:a16="http://schemas.microsoft.com/office/drawing/2014/main" id="{BCC60864-C42E-8C4A-9F61-A0B9CC719F71}"/>
              </a:ext>
            </a:extLst>
          </p:cNvPr>
          <p:cNvSpPr txBox="1"/>
          <p:nvPr/>
        </p:nvSpPr>
        <p:spPr>
          <a:xfrm>
            <a:off x="7046824" y="1775724"/>
            <a:ext cx="1843778" cy="1200329"/>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b="1" dirty="0">
                <a:solidFill>
                  <a:schemeClr val="tx1">
                    <a:lumMod val="65000"/>
                    <a:lumOff val="35000"/>
                  </a:schemeClr>
                </a:solidFill>
                <a:cs typeface="Arial" panose="020B0604020202020204" pitchFamily="34" charset="0"/>
              </a:rPr>
              <a:t>Broad Adoption</a:t>
            </a:r>
          </a:p>
          <a:p>
            <a:pPr algn="ctr"/>
            <a:r>
              <a:rPr lang="en-US" sz="1200" dirty="0">
                <a:solidFill>
                  <a:schemeClr val="tx1">
                    <a:lumMod val="65000"/>
                    <a:lumOff val="35000"/>
                  </a:schemeClr>
                </a:solidFill>
                <a:cs typeface="Arial" panose="020B0604020202020204" pitchFamily="34" charset="0"/>
              </a:rPr>
              <a:t>53 more sponsors partially adopt model</a:t>
            </a:r>
          </a:p>
        </p:txBody>
      </p:sp>
      <p:sp>
        <p:nvSpPr>
          <p:cNvPr id="109" name="Rectangle 108">
            <a:extLst>
              <a:ext uri="{FF2B5EF4-FFF2-40B4-BE49-F238E27FC236}">
                <a16:creationId xmlns:a16="http://schemas.microsoft.com/office/drawing/2014/main" id="{112FFD0D-C9CC-7642-BE6A-AADF3B1CA48A}"/>
              </a:ext>
            </a:extLst>
          </p:cNvPr>
          <p:cNvSpPr/>
          <p:nvPr/>
        </p:nvSpPr>
        <p:spPr>
          <a:xfrm>
            <a:off x="7768690" y="3064646"/>
            <a:ext cx="1076235" cy="215444"/>
          </a:xfrm>
          <a:prstGeom prst="rect">
            <a:avLst/>
          </a:prstGeom>
        </p:spPr>
        <p:txBody>
          <a:bodyPr wrap="square" lIns="0" tIns="0" rIns="0" bIns="0">
            <a:spAutoFit/>
          </a:bodyPr>
          <a:lstStyle/>
          <a:p>
            <a:r>
              <a:rPr lang="en-US" sz="1400" dirty="0">
                <a:solidFill>
                  <a:schemeClr val="accent1"/>
                </a:solidFill>
                <a:latin typeface="+mj-lt"/>
              </a:rPr>
              <a:t>2020</a:t>
            </a:r>
          </a:p>
        </p:txBody>
      </p:sp>
      <p:sp>
        <p:nvSpPr>
          <p:cNvPr id="110" name="TextBox 55">
            <a:extLst>
              <a:ext uri="{FF2B5EF4-FFF2-40B4-BE49-F238E27FC236}">
                <a16:creationId xmlns:a16="http://schemas.microsoft.com/office/drawing/2014/main" id="{1BFFD53A-19F3-684C-A081-B25B9FEF4410}"/>
              </a:ext>
            </a:extLst>
          </p:cNvPr>
          <p:cNvSpPr txBox="1"/>
          <p:nvPr/>
        </p:nvSpPr>
        <p:spPr>
          <a:xfrm>
            <a:off x="9385994" y="1856283"/>
            <a:ext cx="2128657" cy="907964"/>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b="1" dirty="0">
                <a:solidFill>
                  <a:schemeClr val="tx1">
                    <a:lumMod val="65000"/>
                    <a:lumOff val="35000"/>
                  </a:schemeClr>
                </a:solidFill>
                <a:cs typeface="Arial" panose="020B0604020202020204" pitchFamily="34" charset="0"/>
              </a:rPr>
              <a:t>Avoca Quality Consortium Involvement</a:t>
            </a:r>
          </a:p>
          <a:p>
            <a:pPr algn="ctr"/>
            <a:r>
              <a:rPr lang="en-US" sz="1200" dirty="0">
                <a:solidFill>
                  <a:schemeClr val="tx1">
                    <a:lumMod val="65000"/>
                    <a:lumOff val="35000"/>
                  </a:schemeClr>
                </a:solidFill>
                <a:cs typeface="Arial" panose="020B0604020202020204" pitchFamily="34" charset="0"/>
              </a:rPr>
              <a:t>Independent Quality Group Agrees to Drive Formal Standard</a:t>
            </a:r>
          </a:p>
          <a:p>
            <a:pPr algn="ctr"/>
            <a:endParaRPr lang="en-US" sz="1200" dirty="0">
              <a:solidFill>
                <a:schemeClr val="tx1">
                  <a:lumMod val="65000"/>
                  <a:lumOff val="35000"/>
                </a:schemeClr>
              </a:solidFill>
              <a:cs typeface="Arial" panose="020B0604020202020204" pitchFamily="34" charset="0"/>
            </a:endParaRPr>
          </a:p>
        </p:txBody>
      </p:sp>
      <p:sp>
        <p:nvSpPr>
          <p:cNvPr id="111" name="TextBox 110">
            <a:extLst>
              <a:ext uri="{FF2B5EF4-FFF2-40B4-BE49-F238E27FC236}">
                <a16:creationId xmlns:a16="http://schemas.microsoft.com/office/drawing/2014/main" id="{4C55959A-C75E-6D47-83E2-1753736C8D5F}"/>
              </a:ext>
            </a:extLst>
          </p:cNvPr>
          <p:cNvSpPr txBox="1"/>
          <p:nvPr/>
        </p:nvSpPr>
        <p:spPr>
          <a:xfrm>
            <a:off x="9746513" y="3733214"/>
            <a:ext cx="1843778" cy="830997"/>
          </a:xfrm>
          <a:prstGeom prst="rect">
            <a:avLst/>
          </a:prstGeom>
          <a:noFill/>
        </p:spPr>
        <p:txBody>
          <a:bodyPr wrap="square">
            <a:spAutoFit/>
          </a:bodyPr>
          <a:lstStyle/>
          <a:p>
            <a:r>
              <a:rPr lang="en-US" sz="1200" b="1" dirty="0">
                <a:solidFill>
                  <a:schemeClr val="tx1">
                    <a:lumMod val="65000"/>
                    <a:lumOff val="35000"/>
                  </a:schemeClr>
                </a:solidFill>
                <a:cs typeface="Arial" panose="020B0604020202020204" pitchFamily="34" charset="0"/>
              </a:rPr>
              <a:t>Next Step: Safety Reporting Leadership Advisory Board (LAB)   </a:t>
            </a:r>
          </a:p>
          <a:p>
            <a:endParaRPr lang="en-US" sz="1200" dirty="0">
              <a:solidFill>
                <a:schemeClr val="tx1">
                  <a:lumMod val="65000"/>
                  <a:lumOff val="35000"/>
                </a:schemeClr>
              </a:solidFill>
            </a:endParaRPr>
          </a:p>
        </p:txBody>
      </p:sp>
      <p:cxnSp>
        <p:nvCxnSpPr>
          <p:cNvPr id="8" name="Straight Connector 7">
            <a:extLst>
              <a:ext uri="{FF2B5EF4-FFF2-40B4-BE49-F238E27FC236}">
                <a16:creationId xmlns:a16="http://schemas.microsoft.com/office/drawing/2014/main" id="{B3923835-3AA2-4A4D-B2FE-407F8908911E}"/>
              </a:ext>
            </a:extLst>
          </p:cNvPr>
          <p:cNvCxnSpPr>
            <a:cxnSpLocks/>
          </p:cNvCxnSpPr>
          <p:nvPr/>
        </p:nvCxnSpPr>
        <p:spPr>
          <a:xfrm>
            <a:off x="1611470" y="3413559"/>
            <a:ext cx="0" cy="2899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61F854-8AA9-AE43-9B55-C859DB576C8E}"/>
              </a:ext>
            </a:extLst>
          </p:cNvPr>
          <p:cNvCxnSpPr/>
          <p:nvPr/>
        </p:nvCxnSpPr>
        <p:spPr>
          <a:xfrm>
            <a:off x="3795705" y="2736092"/>
            <a:ext cx="0" cy="2899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6C52EA7-9A07-B349-AE10-A96A08435179}"/>
              </a:ext>
            </a:extLst>
          </p:cNvPr>
          <p:cNvCxnSpPr>
            <a:cxnSpLocks/>
          </p:cNvCxnSpPr>
          <p:nvPr/>
        </p:nvCxnSpPr>
        <p:spPr>
          <a:xfrm>
            <a:off x="5674203" y="3411993"/>
            <a:ext cx="0" cy="2899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C215416-7015-F64B-881D-337A484901B5}"/>
              </a:ext>
            </a:extLst>
          </p:cNvPr>
          <p:cNvCxnSpPr/>
          <p:nvPr/>
        </p:nvCxnSpPr>
        <p:spPr>
          <a:xfrm>
            <a:off x="7968713" y="2736092"/>
            <a:ext cx="0" cy="2899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2A02102-BFA7-244C-A4F5-1C08CEF048BB}"/>
              </a:ext>
            </a:extLst>
          </p:cNvPr>
          <p:cNvCxnSpPr>
            <a:cxnSpLocks/>
          </p:cNvCxnSpPr>
          <p:nvPr/>
        </p:nvCxnSpPr>
        <p:spPr>
          <a:xfrm>
            <a:off x="10450322" y="2736092"/>
            <a:ext cx="0" cy="2899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872B2F0-58BB-5245-91B1-9A6095022D65}"/>
              </a:ext>
            </a:extLst>
          </p:cNvPr>
          <p:cNvCxnSpPr>
            <a:cxnSpLocks/>
          </p:cNvCxnSpPr>
          <p:nvPr/>
        </p:nvCxnSpPr>
        <p:spPr>
          <a:xfrm>
            <a:off x="10450322" y="3411992"/>
            <a:ext cx="0" cy="289911"/>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85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8F64-E169-124B-B657-A11291B1C152}"/>
              </a:ext>
            </a:extLst>
          </p:cNvPr>
          <p:cNvSpPr>
            <a:spLocks noGrp="1"/>
          </p:cNvSpPr>
          <p:nvPr>
            <p:ph type="title"/>
          </p:nvPr>
        </p:nvSpPr>
        <p:spPr/>
        <p:txBody>
          <a:bodyPr/>
          <a:lstStyle/>
          <a:p>
            <a:r>
              <a:rPr lang="en-US" dirty="0"/>
              <a:t>Safety Reporting Reference Model 3D-Vision for Future</a:t>
            </a:r>
          </a:p>
        </p:txBody>
      </p:sp>
      <p:sp>
        <p:nvSpPr>
          <p:cNvPr id="6" name="Slide Number Placeholder 5">
            <a:extLst>
              <a:ext uri="{FF2B5EF4-FFF2-40B4-BE49-F238E27FC236}">
                <a16:creationId xmlns:a16="http://schemas.microsoft.com/office/drawing/2014/main" id="{45A6180C-CE10-3D42-880F-5943F6FCB3F3}"/>
              </a:ext>
            </a:extLst>
          </p:cNvPr>
          <p:cNvSpPr>
            <a:spLocks noGrp="1"/>
          </p:cNvSpPr>
          <p:nvPr>
            <p:ph type="sldNum" sz="quarter" idx="12"/>
          </p:nvPr>
        </p:nvSpPr>
        <p:spPr/>
        <p:txBody>
          <a:bodyPr/>
          <a:lstStyle/>
          <a:p>
            <a:fld id="{841395F3-AE3B-154C-BDAA-968DA665FDBB}" type="slidenum">
              <a:rPr lang="en-US" smtClean="0"/>
              <a:pPr/>
              <a:t>8</a:t>
            </a:fld>
            <a:endParaRPr lang="en-US"/>
          </a:p>
        </p:txBody>
      </p:sp>
      <p:sp>
        <p:nvSpPr>
          <p:cNvPr id="7" name="Rounded Rectangle 6">
            <a:extLst>
              <a:ext uri="{FF2B5EF4-FFF2-40B4-BE49-F238E27FC236}">
                <a16:creationId xmlns:a16="http://schemas.microsoft.com/office/drawing/2014/main" id="{67BB9135-E60F-BC4B-99A0-BF9BAC3524F7}"/>
              </a:ext>
            </a:extLst>
          </p:cNvPr>
          <p:cNvSpPr/>
          <p:nvPr/>
        </p:nvSpPr>
        <p:spPr>
          <a:xfrm>
            <a:off x="666747" y="1301579"/>
            <a:ext cx="8921753" cy="1452528"/>
          </a:xfrm>
          <a:prstGeom prst="roundRect">
            <a:avLst>
              <a:gd name="adj" fmla="val 5087"/>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8" name="Round Same Side Corner Rectangle 7">
            <a:extLst>
              <a:ext uri="{FF2B5EF4-FFF2-40B4-BE49-F238E27FC236}">
                <a16:creationId xmlns:a16="http://schemas.microsoft.com/office/drawing/2014/main" id="{BC652911-9F47-3D46-BCFF-0458D023D8B3}"/>
              </a:ext>
            </a:extLst>
          </p:cNvPr>
          <p:cNvSpPr/>
          <p:nvPr/>
        </p:nvSpPr>
        <p:spPr>
          <a:xfrm>
            <a:off x="666748" y="1296633"/>
            <a:ext cx="8921753" cy="389927"/>
          </a:xfrm>
          <a:prstGeom prst="round2SameRect">
            <a:avLst>
              <a:gd name="adj1" fmla="val 2256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nchorCtr="0"/>
          <a:lstStyle/>
          <a:p>
            <a:pPr lvl="0"/>
            <a:r>
              <a:rPr lang="en-US" sz="1600" dirty="0"/>
              <a:t>Democratize </a:t>
            </a:r>
          </a:p>
        </p:txBody>
      </p:sp>
      <p:sp>
        <p:nvSpPr>
          <p:cNvPr id="9" name="TextBox 8">
            <a:extLst>
              <a:ext uri="{FF2B5EF4-FFF2-40B4-BE49-F238E27FC236}">
                <a16:creationId xmlns:a16="http://schemas.microsoft.com/office/drawing/2014/main" id="{D9C195EB-1EDB-AE40-8C01-2FB2562CB550}"/>
              </a:ext>
            </a:extLst>
          </p:cNvPr>
          <p:cNvSpPr txBox="1"/>
          <p:nvPr/>
        </p:nvSpPr>
        <p:spPr>
          <a:xfrm>
            <a:off x="1097280" y="1560802"/>
            <a:ext cx="10129520" cy="1193305"/>
          </a:xfrm>
          <a:prstGeom prst="rect">
            <a:avLst/>
          </a:prstGeom>
          <a:noFill/>
          <a:ln>
            <a:noFill/>
          </a:ln>
          <a:effectLst/>
        </p:spPr>
        <p:txBody>
          <a:bodyPr wrap="square" lIns="0" tIns="182880" rIns="0" bIns="0" numCol="2" spcCol="182880" rtlCol="0" anchor="t" anchorCtr="0">
            <a:noAutofit/>
          </a:bodyPr>
          <a:lstStyle/>
          <a:p>
            <a:pPr marL="171450" lvl="0" indent="-171450">
              <a:lnSpc>
                <a:spcPts val="2180"/>
              </a:lnSpc>
              <a:buFont typeface="Arial" panose="020B0604020202020204" pitchFamily="34" charset="0"/>
              <a:buChar char="•"/>
            </a:pPr>
            <a:r>
              <a:rPr lang="en-US" sz="1400" dirty="0">
                <a:solidFill>
                  <a:schemeClr val="tx1">
                    <a:lumMod val="65000"/>
                    <a:lumOff val="35000"/>
                  </a:schemeClr>
                </a:solidFill>
              </a:rPr>
              <a:t>Share information across industry</a:t>
            </a:r>
          </a:p>
          <a:p>
            <a:pPr marL="171450" lvl="0" indent="-171450">
              <a:lnSpc>
                <a:spcPts val="2180"/>
              </a:lnSpc>
              <a:buFont typeface="Arial" panose="020B0604020202020204" pitchFamily="34" charset="0"/>
              <a:buChar char="•"/>
            </a:pPr>
            <a:r>
              <a:rPr lang="en-US" sz="1400" dirty="0">
                <a:solidFill>
                  <a:schemeClr val="tx1">
                    <a:lumMod val="65000"/>
                    <a:lumOff val="35000"/>
                  </a:schemeClr>
                </a:solidFill>
              </a:rPr>
              <a:t>Harmonize processes </a:t>
            </a:r>
          </a:p>
          <a:p>
            <a:pPr marL="171450" lvl="0" indent="-171450">
              <a:lnSpc>
                <a:spcPts val="2180"/>
              </a:lnSpc>
              <a:buFont typeface="Arial" panose="020B0604020202020204" pitchFamily="34" charset="0"/>
              <a:buChar char="•"/>
            </a:pPr>
            <a:r>
              <a:rPr lang="en-US" sz="1400" dirty="0">
                <a:solidFill>
                  <a:schemeClr val="tx1">
                    <a:lumMod val="65000"/>
                    <a:lumOff val="35000"/>
                  </a:schemeClr>
                </a:solidFill>
              </a:rPr>
              <a:t>Remove fear of regulatory repercussions </a:t>
            </a:r>
          </a:p>
        </p:txBody>
      </p:sp>
      <p:sp>
        <p:nvSpPr>
          <p:cNvPr id="10" name="Rounded Rectangle 9">
            <a:extLst>
              <a:ext uri="{FF2B5EF4-FFF2-40B4-BE49-F238E27FC236}">
                <a16:creationId xmlns:a16="http://schemas.microsoft.com/office/drawing/2014/main" id="{1D956AE9-1397-6944-B1B6-3E822C069CFF}"/>
              </a:ext>
            </a:extLst>
          </p:cNvPr>
          <p:cNvSpPr/>
          <p:nvPr/>
        </p:nvSpPr>
        <p:spPr>
          <a:xfrm>
            <a:off x="666747" y="2880356"/>
            <a:ext cx="8921753" cy="1452528"/>
          </a:xfrm>
          <a:prstGeom prst="roundRect">
            <a:avLst>
              <a:gd name="adj" fmla="val 5087"/>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11" name="Round Same Side Corner Rectangle 10">
            <a:extLst>
              <a:ext uri="{FF2B5EF4-FFF2-40B4-BE49-F238E27FC236}">
                <a16:creationId xmlns:a16="http://schemas.microsoft.com/office/drawing/2014/main" id="{95CA049B-393B-564F-9C85-1133B48098FE}"/>
              </a:ext>
            </a:extLst>
          </p:cNvPr>
          <p:cNvSpPr/>
          <p:nvPr/>
        </p:nvSpPr>
        <p:spPr>
          <a:xfrm>
            <a:off x="666748" y="2875410"/>
            <a:ext cx="8921753" cy="389927"/>
          </a:xfrm>
          <a:prstGeom prst="round2SameRect">
            <a:avLst>
              <a:gd name="adj1" fmla="val 2256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nchorCtr="0"/>
          <a:lstStyle/>
          <a:p>
            <a:pPr lvl="0"/>
            <a:r>
              <a:rPr lang="en-US" sz="1600" dirty="0"/>
              <a:t>Diversify</a:t>
            </a:r>
          </a:p>
        </p:txBody>
      </p:sp>
      <p:sp>
        <p:nvSpPr>
          <p:cNvPr id="12" name="TextBox 11">
            <a:extLst>
              <a:ext uri="{FF2B5EF4-FFF2-40B4-BE49-F238E27FC236}">
                <a16:creationId xmlns:a16="http://schemas.microsoft.com/office/drawing/2014/main" id="{183550F6-0135-0642-BC80-DE83C72953B1}"/>
              </a:ext>
            </a:extLst>
          </p:cNvPr>
          <p:cNvSpPr txBox="1"/>
          <p:nvPr/>
        </p:nvSpPr>
        <p:spPr>
          <a:xfrm>
            <a:off x="1097280" y="3139579"/>
            <a:ext cx="10129520" cy="1193305"/>
          </a:xfrm>
          <a:prstGeom prst="rect">
            <a:avLst/>
          </a:prstGeom>
          <a:noFill/>
          <a:ln>
            <a:noFill/>
          </a:ln>
          <a:effectLst/>
        </p:spPr>
        <p:txBody>
          <a:bodyPr wrap="square" lIns="0" tIns="182880" rIns="0" bIns="0" numCol="2" spcCol="182880" rtlCol="0" anchor="t" anchorCtr="0">
            <a:noAutofit/>
          </a:bodyPr>
          <a:lstStyle/>
          <a:p>
            <a:pPr marL="285750" lvl="0" indent="-285750">
              <a:lnSpc>
                <a:spcPts val="2180"/>
              </a:lnSpc>
              <a:buFont typeface="Arial" panose="020B0604020202020204" pitchFamily="34" charset="0"/>
              <a:buChar char="•"/>
            </a:pPr>
            <a:r>
              <a:rPr lang="en-US" sz="1400" dirty="0">
                <a:solidFill>
                  <a:schemeClr val="tx1">
                    <a:lumMod val="65000"/>
                    <a:lumOff val="35000"/>
                  </a:schemeClr>
                </a:solidFill>
              </a:rPr>
              <a:t>Promote globalization of trials</a:t>
            </a:r>
          </a:p>
          <a:p>
            <a:pPr marL="285750" lvl="0" indent="-285750">
              <a:lnSpc>
                <a:spcPts val="2180"/>
              </a:lnSpc>
              <a:buFont typeface="Arial" panose="020B0604020202020204" pitchFamily="34" charset="0"/>
              <a:buChar char="•"/>
            </a:pPr>
            <a:r>
              <a:rPr lang="en-US" sz="1400" dirty="0">
                <a:solidFill>
                  <a:schemeClr val="tx1">
                    <a:lumMod val="65000"/>
                    <a:lumOff val="35000"/>
                  </a:schemeClr>
                </a:solidFill>
              </a:rPr>
              <a:t>Increase diversity of patient populations</a:t>
            </a:r>
          </a:p>
          <a:p>
            <a:pPr marL="285750" lvl="0" indent="-285750">
              <a:lnSpc>
                <a:spcPts val="2180"/>
              </a:lnSpc>
              <a:buFont typeface="Arial" panose="020B0604020202020204" pitchFamily="34" charset="0"/>
              <a:buChar char="•"/>
            </a:pPr>
            <a:r>
              <a:rPr lang="en-US" sz="1400" dirty="0">
                <a:solidFill>
                  <a:schemeClr val="tx1">
                    <a:lumMod val="65000"/>
                    <a:lumOff val="35000"/>
                  </a:schemeClr>
                </a:solidFill>
              </a:rPr>
              <a:t>Improve safety profile of drugs </a:t>
            </a:r>
          </a:p>
        </p:txBody>
      </p:sp>
      <p:sp>
        <p:nvSpPr>
          <p:cNvPr id="13" name="Rounded Rectangle 12">
            <a:extLst>
              <a:ext uri="{FF2B5EF4-FFF2-40B4-BE49-F238E27FC236}">
                <a16:creationId xmlns:a16="http://schemas.microsoft.com/office/drawing/2014/main" id="{2828C0E3-E4FC-4947-A337-0095381BB67B}"/>
              </a:ext>
            </a:extLst>
          </p:cNvPr>
          <p:cNvSpPr/>
          <p:nvPr/>
        </p:nvSpPr>
        <p:spPr>
          <a:xfrm>
            <a:off x="659794" y="4459133"/>
            <a:ext cx="8921753" cy="1452528"/>
          </a:xfrm>
          <a:prstGeom prst="roundRect">
            <a:avLst>
              <a:gd name="adj" fmla="val 5087"/>
            </a:avLst>
          </a:prstGeom>
          <a:solidFill>
            <a:schemeClr val="bg1"/>
          </a:solidFill>
          <a:ln>
            <a:noFill/>
          </a:ln>
          <a:effectLst>
            <a:outerShdw blurRad="3048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
        <p:nvSpPr>
          <p:cNvPr id="14" name="Round Same Side Corner Rectangle 13">
            <a:extLst>
              <a:ext uri="{FF2B5EF4-FFF2-40B4-BE49-F238E27FC236}">
                <a16:creationId xmlns:a16="http://schemas.microsoft.com/office/drawing/2014/main" id="{C8F187A5-DC8B-5B41-A4CC-B358101092A9}"/>
              </a:ext>
            </a:extLst>
          </p:cNvPr>
          <p:cNvSpPr/>
          <p:nvPr/>
        </p:nvSpPr>
        <p:spPr>
          <a:xfrm>
            <a:off x="659795" y="4454187"/>
            <a:ext cx="8921753" cy="389927"/>
          </a:xfrm>
          <a:prstGeom prst="round2SameRect">
            <a:avLst>
              <a:gd name="adj1" fmla="val 2256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nchorCtr="0"/>
          <a:lstStyle/>
          <a:p>
            <a:pPr lvl="0"/>
            <a:r>
              <a:rPr lang="en-US" sz="1600" dirty="0"/>
              <a:t>Deliver</a:t>
            </a:r>
          </a:p>
        </p:txBody>
      </p:sp>
      <p:sp>
        <p:nvSpPr>
          <p:cNvPr id="15" name="TextBox 14">
            <a:extLst>
              <a:ext uri="{FF2B5EF4-FFF2-40B4-BE49-F238E27FC236}">
                <a16:creationId xmlns:a16="http://schemas.microsoft.com/office/drawing/2014/main" id="{011614FA-845D-9044-A20A-F6DBA44CC60B}"/>
              </a:ext>
            </a:extLst>
          </p:cNvPr>
          <p:cNvSpPr txBox="1"/>
          <p:nvPr/>
        </p:nvSpPr>
        <p:spPr>
          <a:xfrm>
            <a:off x="1090327" y="4718356"/>
            <a:ext cx="10129520" cy="1193305"/>
          </a:xfrm>
          <a:prstGeom prst="rect">
            <a:avLst/>
          </a:prstGeom>
          <a:noFill/>
          <a:ln>
            <a:noFill/>
          </a:ln>
          <a:effectLst/>
        </p:spPr>
        <p:txBody>
          <a:bodyPr wrap="square" lIns="0" tIns="182880" rIns="0" bIns="0" numCol="2" spcCol="182880" rtlCol="0" anchor="t" anchorCtr="0">
            <a:noAutofit/>
          </a:bodyPr>
          <a:lstStyle/>
          <a:p>
            <a:pPr marL="285750" lvl="0" indent="-285750">
              <a:lnSpc>
                <a:spcPts val="2180"/>
              </a:lnSpc>
              <a:buFont typeface="Arial" panose="020B0604020202020204" pitchFamily="34" charset="0"/>
              <a:buChar char="•"/>
            </a:pPr>
            <a:r>
              <a:rPr lang="en-US" sz="1400" dirty="0">
                <a:solidFill>
                  <a:schemeClr val="tx1">
                    <a:lumMod val="65000"/>
                    <a:lumOff val="35000"/>
                  </a:schemeClr>
                </a:solidFill>
              </a:rPr>
              <a:t>Improve quality</a:t>
            </a:r>
          </a:p>
          <a:p>
            <a:pPr marL="285750" lvl="0" indent="-285750">
              <a:lnSpc>
                <a:spcPts val="2180"/>
              </a:lnSpc>
              <a:buFont typeface="Arial" panose="020B0604020202020204" pitchFamily="34" charset="0"/>
              <a:buChar char="•"/>
            </a:pPr>
            <a:r>
              <a:rPr lang="en-US" sz="1400" dirty="0">
                <a:solidFill>
                  <a:schemeClr val="tx1">
                    <a:lumMod val="65000"/>
                    <a:lumOff val="35000"/>
                  </a:schemeClr>
                </a:solidFill>
              </a:rPr>
              <a:t>Eliminate Complexity</a:t>
            </a:r>
          </a:p>
          <a:p>
            <a:pPr marL="285750" lvl="0" indent="-285750">
              <a:lnSpc>
                <a:spcPts val="2180"/>
              </a:lnSpc>
              <a:buFont typeface="Arial" panose="020B0604020202020204" pitchFamily="34" charset="0"/>
              <a:buChar char="•"/>
            </a:pPr>
            <a:r>
              <a:rPr lang="en-US" sz="1400" dirty="0">
                <a:solidFill>
                  <a:schemeClr val="tx1">
                    <a:lumMod val="65000"/>
                    <a:lumOff val="35000"/>
                  </a:schemeClr>
                </a:solidFill>
              </a:rPr>
              <a:t>Reduce costs</a:t>
            </a:r>
          </a:p>
        </p:txBody>
      </p:sp>
    </p:spTree>
    <p:extLst>
      <p:ext uri="{BB962C8B-B14F-4D97-AF65-F5344CB8AC3E}">
        <p14:creationId xmlns:p14="http://schemas.microsoft.com/office/powerpoint/2010/main" val="105088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Safety Reporting Regulatory Intelligence (SRRI)?</a:t>
            </a:r>
          </a:p>
        </p:txBody>
      </p:sp>
      <p:sp>
        <p:nvSpPr>
          <p:cNvPr id="8" name="Text Placeholder 7">
            <a:extLst>
              <a:ext uri="{FF2B5EF4-FFF2-40B4-BE49-F238E27FC236}">
                <a16:creationId xmlns:a16="http://schemas.microsoft.com/office/drawing/2014/main" id="{DA9E7245-868C-5746-BC8E-4E94946800E6}"/>
              </a:ext>
            </a:extLst>
          </p:cNvPr>
          <p:cNvSpPr>
            <a:spLocks noGrp="1"/>
          </p:cNvSpPr>
          <p:nvPr>
            <p:ph type="body" sz="quarter" idx="13"/>
          </p:nvPr>
        </p:nvSpPr>
        <p:spPr>
          <a:xfrm>
            <a:off x="4511700" y="1286867"/>
            <a:ext cx="7097629" cy="319496"/>
          </a:xfrm>
        </p:spPr>
        <p:txBody>
          <a:bodyPr/>
          <a:lstStyle/>
          <a:p>
            <a:r>
              <a:rPr lang="en-US" sz="1600" dirty="0"/>
              <a:t>Information as a service - Made available in a portal managed by WCG</a:t>
            </a:r>
          </a:p>
        </p:txBody>
      </p:sp>
      <p:pic>
        <p:nvPicPr>
          <p:cNvPr id="3" name="Picture 2">
            <a:extLst>
              <a:ext uri="{FF2B5EF4-FFF2-40B4-BE49-F238E27FC236}">
                <a16:creationId xmlns:a16="http://schemas.microsoft.com/office/drawing/2014/main" id="{4499AB5A-1B65-4588-80BF-34DCAF2AABD8}"/>
              </a:ext>
            </a:extLst>
          </p:cNvPr>
          <p:cNvPicPr>
            <a:picLocks noChangeAspect="1"/>
          </p:cNvPicPr>
          <p:nvPr/>
        </p:nvPicPr>
        <p:blipFill>
          <a:blip r:embed="rId3"/>
          <a:stretch>
            <a:fillRect/>
          </a:stretch>
        </p:blipFill>
        <p:spPr>
          <a:xfrm>
            <a:off x="4511700" y="1631588"/>
            <a:ext cx="6156300" cy="1733348"/>
          </a:xfrm>
          <a:prstGeom prst="rect">
            <a:avLst/>
          </a:prstGeom>
          <a:ln cmpd="sng">
            <a:solidFill>
              <a:schemeClr val="bg1">
                <a:lumMod val="9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61669AE-E4B4-43B2-A42F-362839EC10DB}"/>
              </a:ext>
            </a:extLst>
          </p:cNvPr>
          <p:cNvPicPr>
            <a:picLocks noChangeAspect="1"/>
          </p:cNvPicPr>
          <p:nvPr/>
        </p:nvPicPr>
        <p:blipFill>
          <a:blip r:embed="rId4"/>
          <a:stretch>
            <a:fillRect/>
          </a:stretch>
        </p:blipFill>
        <p:spPr>
          <a:xfrm>
            <a:off x="4511700" y="3963237"/>
            <a:ext cx="6156300" cy="1863785"/>
          </a:xfrm>
          <a:prstGeom prst="rect">
            <a:avLst/>
          </a:prstGeom>
          <a:ln>
            <a:solidFill>
              <a:schemeClr val="bg1">
                <a:lumMod val="95000"/>
              </a:schemeClr>
            </a:solidFill>
          </a:ln>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EC749764-DEE5-934A-89DF-2B28FBBAE554}"/>
              </a:ext>
            </a:extLst>
          </p:cNvPr>
          <p:cNvGrpSpPr/>
          <p:nvPr/>
        </p:nvGrpSpPr>
        <p:grpSpPr>
          <a:xfrm>
            <a:off x="439944" y="2170822"/>
            <a:ext cx="3108343" cy="2872274"/>
            <a:chOff x="504048" y="1615128"/>
            <a:chExt cx="3563875" cy="3293210"/>
          </a:xfrm>
        </p:grpSpPr>
        <p:sp>
          <p:nvSpPr>
            <p:cNvPr id="10" name="Rounded Rectangle 9">
              <a:extLst>
                <a:ext uri="{FF2B5EF4-FFF2-40B4-BE49-F238E27FC236}">
                  <a16:creationId xmlns:a16="http://schemas.microsoft.com/office/drawing/2014/main" id="{5E2F0AE6-1285-7A47-902E-8FCBF0585F8A}"/>
                </a:ext>
              </a:extLst>
            </p:cNvPr>
            <p:cNvSpPr/>
            <p:nvPr/>
          </p:nvSpPr>
          <p:spPr>
            <a:xfrm>
              <a:off x="504048" y="1615128"/>
              <a:ext cx="3563875" cy="3293210"/>
            </a:xfrm>
            <a:prstGeom prst="roundRect">
              <a:avLst>
                <a:gd name="adj" fmla="val 4195"/>
              </a:avLst>
            </a:prstGeom>
            <a:solidFill>
              <a:schemeClr val="bg1"/>
            </a:solidFill>
            <a:ln>
              <a:noFill/>
            </a:ln>
            <a:effectLst>
              <a:outerShdw blurRad="317500" dist="63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lnSpc>
                  <a:spcPts val="2460"/>
                </a:lnSpc>
                <a:spcAft>
                  <a:spcPts val="1200"/>
                </a:spcAft>
              </a:pPr>
              <a:endParaRPr lang="en-US" dirty="0">
                <a:solidFill>
                  <a:schemeClr val="accent1"/>
                </a:solidFill>
                <a:latin typeface="Roboto Medium" panose="02000000000000000000" pitchFamily="2" charset="0"/>
                <a:ea typeface="Roboto Medium" panose="02000000000000000000" pitchFamily="2" charset="0"/>
              </a:endParaRPr>
            </a:p>
          </p:txBody>
        </p:sp>
        <p:sp>
          <p:nvSpPr>
            <p:cNvPr id="9" name="TextBox 8">
              <a:extLst>
                <a:ext uri="{FF2B5EF4-FFF2-40B4-BE49-F238E27FC236}">
                  <a16:creationId xmlns:a16="http://schemas.microsoft.com/office/drawing/2014/main" id="{96D5C124-3BE3-4460-A768-19CCFD426447}"/>
                </a:ext>
              </a:extLst>
            </p:cNvPr>
            <p:cNvSpPr txBox="1"/>
            <p:nvPr/>
          </p:nvSpPr>
          <p:spPr>
            <a:xfrm>
              <a:off x="806645" y="3881802"/>
              <a:ext cx="2958679" cy="646331"/>
            </a:xfrm>
            <a:prstGeom prst="rect">
              <a:avLst/>
            </a:prstGeom>
            <a:noFill/>
          </p:spPr>
          <p:txBody>
            <a:bodyPr wrap="square" rtlCol="0">
              <a:spAutoFit/>
            </a:bodyPr>
            <a:lstStyle/>
            <a:p>
              <a:pPr algn="ctr"/>
              <a:r>
                <a:rPr lang="en-US" dirty="0">
                  <a:solidFill>
                    <a:schemeClr val="accent1"/>
                  </a:solidFill>
                </a:rPr>
                <a:t>Safety Reporting</a:t>
              </a:r>
            </a:p>
            <a:p>
              <a:pPr algn="ctr"/>
              <a:r>
                <a:rPr lang="en-US" dirty="0">
                  <a:solidFill>
                    <a:schemeClr val="accent1"/>
                  </a:solidFill>
                </a:rPr>
                <a:t>Regulatory Intelligence</a:t>
              </a:r>
            </a:p>
          </p:txBody>
        </p:sp>
        <p:pic>
          <p:nvPicPr>
            <p:cNvPr id="7" name="Picture 6">
              <a:hlinkClick r:id="rId5"/>
              <a:extLst>
                <a:ext uri="{FF2B5EF4-FFF2-40B4-BE49-F238E27FC236}">
                  <a16:creationId xmlns:a16="http://schemas.microsoft.com/office/drawing/2014/main" id="{FD4BC032-6450-4D09-99B9-66D3C239E353}"/>
                </a:ext>
              </a:extLst>
            </p:cNvPr>
            <p:cNvPicPr>
              <a:picLocks noChangeAspect="1"/>
            </p:cNvPicPr>
            <p:nvPr/>
          </p:nvPicPr>
          <p:blipFill>
            <a:blip r:embed="rId6"/>
            <a:stretch>
              <a:fillRect/>
            </a:stretch>
          </p:blipFill>
          <p:spPr>
            <a:xfrm>
              <a:off x="1341913" y="1937456"/>
              <a:ext cx="1888144" cy="1888144"/>
            </a:xfrm>
            <a:prstGeom prst="rect">
              <a:avLst/>
            </a:prstGeom>
          </p:spPr>
        </p:pic>
      </p:grpSp>
      <p:sp>
        <p:nvSpPr>
          <p:cNvPr id="15" name="Text Placeholder 7">
            <a:extLst>
              <a:ext uri="{FF2B5EF4-FFF2-40B4-BE49-F238E27FC236}">
                <a16:creationId xmlns:a16="http://schemas.microsoft.com/office/drawing/2014/main" id="{5157508E-C03D-514D-A673-B3D76900F368}"/>
              </a:ext>
            </a:extLst>
          </p:cNvPr>
          <p:cNvSpPr txBox="1">
            <a:spLocks/>
          </p:cNvSpPr>
          <p:nvPr/>
        </p:nvSpPr>
        <p:spPr>
          <a:xfrm>
            <a:off x="4511700" y="3619118"/>
            <a:ext cx="7566000" cy="3194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accent2"/>
                </a:solidFill>
                <a:latin typeface="Roboto Medium" panose="02000000000000000000" pitchFamily="2" charset="0"/>
                <a:ea typeface="Roboto Medium"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accent2"/>
                </a:solidFill>
                <a:latin typeface="Roboto Medium" panose="02000000000000000000" pitchFamily="2" charset="0"/>
                <a:ea typeface="Roboto Medium"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accent2"/>
                </a:solidFill>
                <a:latin typeface="Roboto Medium" panose="02000000000000000000" pitchFamily="2" charset="0"/>
                <a:ea typeface="Roboto Medium"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accent2"/>
                </a:solidFill>
                <a:latin typeface="Roboto Medium" panose="02000000000000000000" pitchFamily="2" charset="0"/>
                <a:ea typeface="Roboto Medium"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accent2"/>
                </a:solidFill>
                <a:latin typeface="Roboto Medium" panose="02000000000000000000" pitchFamily="2" charset="0"/>
                <a:ea typeface="Roboto Medium"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information available in SRRI is called the Safety Reference Model (SRM**)</a:t>
            </a:r>
          </a:p>
        </p:txBody>
      </p:sp>
      <p:sp>
        <p:nvSpPr>
          <p:cNvPr id="17" name="Slide Number Placeholder 5">
            <a:extLst>
              <a:ext uri="{FF2B5EF4-FFF2-40B4-BE49-F238E27FC236}">
                <a16:creationId xmlns:a16="http://schemas.microsoft.com/office/drawing/2014/main" id="{E1D97076-9CFB-824F-A2A3-2CE665CD462C}"/>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9</a:t>
            </a:fld>
            <a:endParaRPr lang="en-US"/>
          </a:p>
        </p:txBody>
      </p:sp>
    </p:spTree>
    <p:extLst>
      <p:ext uri="{BB962C8B-B14F-4D97-AF65-F5344CB8AC3E}">
        <p14:creationId xmlns:p14="http://schemas.microsoft.com/office/powerpoint/2010/main" val="41585742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heme/theme1.xml><?xml version="1.0" encoding="utf-8"?>
<a:theme xmlns:a="http://schemas.openxmlformats.org/drawingml/2006/main" name="Custom Design">
  <a:themeElements>
    <a:clrScheme name="Custom 2">
      <a:dk1>
        <a:srgbClr val="000000"/>
      </a:dk1>
      <a:lt1>
        <a:srgbClr val="FFFFFF"/>
      </a:lt1>
      <a:dk2>
        <a:srgbClr val="EEECE1"/>
      </a:dk2>
      <a:lt2>
        <a:srgbClr val="1F497D"/>
      </a:lt2>
      <a:accent1>
        <a:srgbClr val="026CB6"/>
      </a:accent1>
      <a:accent2>
        <a:srgbClr val="13B5EA"/>
      </a:accent2>
      <a:accent3>
        <a:srgbClr val="C1D82F"/>
      </a:accent3>
      <a:accent4>
        <a:srgbClr val="8AD4DF"/>
      </a:accent4>
      <a:accent5>
        <a:srgbClr val="39B54A"/>
      </a:accent5>
      <a:accent6>
        <a:srgbClr val="13B5EA"/>
      </a:accent6>
      <a:hlink>
        <a:srgbClr val="0563C1"/>
      </a:hlink>
      <a:folHlink>
        <a:srgbClr val="FF7D0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a6b3ae2-7e9a-457d-b0fc-cfeb0e78f72c">
      <UserInfo>
        <DisplayName>Carsten Henke</DisplayName>
        <AccountId>26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247352AD72AF4BA05A232E714EA0AB" ma:contentTypeVersion="11" ma:contentTypeDescription="Create a new document." ma:contentTypeScope="" ma:versionID="ce3ad78627527b4c9e23d94a24fcbe06">
  <xsd:schema xmlns:xsd="http://www.w3.org/2001/XMLSchema" xmlns:xs="http://www.w3.org/2001/XMLSchema" xmlns:p="http://schemas.microsoft.com/office/2006/metadata/properties" xmlns:ns3="0f81988b-aff4-4607-9e2c-69ff08a6c209" xmlns:ns4="2a6b3ae2-7e9a-457d-b0fc-cfeb0e78f72c" targetNamespace="http://schemas.microsoft.com/office/2006/metadata/properties" ma:root="true" ma:fieldsID="92ec09d066187b197d1beec86c1b7f25" ns3:_="" ns4:_="">
    <xsd:import namespace="0f81988b-aff4-4607-9e2c-69ff08a6c209"/>
    <xsd:import namespace="2a6b3ae2-7e9a-457d-b0fc-cfeb0e78f72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1988b-aff4-4607-9e2c-69ff08a6c2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6b3ae2-7e9a-457d-b0fc-cfeb0e78f7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44827A-6902-4CAE-B4BF-A16B99F2AAB0}">
  <ds:schemaRef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terms/"/>
    <ds:schemaRef ds:uri="http://purl.org/dc/elements/1.1/"/>
    <ds:schemaRef ds:uri="2a6b3ae2-7e9a-457d-b0fc-cfeb0e78f72c"/>
    <ds:schemaRef ds:uri="0f81988b-aff4-4607-9e2c-69ff08a6c20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2273F4B-F78D-4A3A-AC25-2DFF59E9F67D}">
  <ds:schemaRefs>
    <ds:schemaRef ds:uri="http://schemas.microsoft.com/sharepoint/v3/contenttype/forms"/>
  </ds:schemaRefs>
</ds:datastoreItem>
</file>

<file path=customXml/itemProps3.xml><?xml version="1.0" encoding="utf-8"?>
<ds:datastoreItem xmlns:ds="http://schemas.openxmlformats.org/officeDocument/2006/customXml" ds:itemID="{407AE245-3164-467A-BCB1-02A4351ADF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1988b-aff4-4607-9e2c-69ff08a6c209"/>
    <ds:schemaRef ds:uri="2a6b3ae2-7e9a-457d-b0fc-cfeb0e78f7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23712</TotalTime>
  <Words>2660</Words>
  <Application>Microsoft Office PowerPoint</Application>
  <PresentationFormat>Widescreen</PresentationFormat>
  <Paragraphs>219</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Roboto Medium</vt:lpstr>
      <vt:lpstr>Arial</vt:lpstr>
      <vt:lpstr>Calibri</vt:lpstr>
      <vt:lpstr>Roboto</vt:lpstr>
      <vt:lpstr>Roboto Light</vt:lpstr>
      <vt:lpstr>Custom Design</vt:lpstr>
      <vt:lpstr>PowerPoint Presentation</vt:lpstr>
      <vt:lpstr>Meet Today’s Speakers </vt:lpstr>
      <vt:lpstr>Today’s Drug Safety Challenges for Small and Emerging Biopharma</vt:lpstr>
      <vt:lpstr>PowerPoint Presentation</vt:lpstr>
      <vt:lpstr>PowerPoint Presentation</vt:lpstr>
      <vt:lpstr>PowerPoint Presentation</vt:lpstr>
      <vt:lpstr>PowerPoint Presentation</vt:lpstr>
      <vt:lpstr>Safety Reporting Reference Model 3D-Vision for Future</vt:lpstr>
      <vt:lpstr>What is Safety Reporting Regulatory Intelligence (SRRI)?</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Edwards</dc:creator>
  <cp:lastModifiedBy>Steven Beales</cp:lastModifiedBy>
  <cp:revision>199</cp:revision>
  <dcterms:created xsi:type="dcterms:W3CDTF">2017-05-08T11:40:41Z</dcterms:created>
  <dcterms:modified xsi:type="dcterms:W3CDTF">2021-11-03T17:20:22Z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0x01010073247352AD72AF4BA05A232E714EA0AB</vt:lpwstr>
  </property>
</Properties>
</file>